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48" r:id="rId2"/>
    <p:sldId id="557" r:id="rId3"/>
    <p:sldId id="616" r:id="rId4"/>
    <p:sldId id="629" r:id="rId5"/>
    <p:sldId id="609" r:id="rId6"/>
    <p:sldId id="610" r:id="rId7"/>
    <p:sldId id="615" r:id="rId8"/>
    <p:sldId id="630" r:id="rId9"/>
    <p:sldId id="591" r:id="rId10"/>
    <p:sldId id="624" r:id="rId11"/>
    <p:sldId id="611" r:id="rId12"/>
    <p:sldId id="622" r:id="rId13"/>
    <p:sldId id="621" r:id="rId14"/>
    <p:sldId id="620" r:id="rId15"/>
    <p:sldId id="627" r:id="rId16"/>
    <p:sldId id="612" r:id="rId17"/>
    <p:sldId id="613" r:id="rId18"/>
    <p:sldId id="618" r:id="rId19"/>
    <p:sldId id="631" r:id="rId20"/>
    <p:sldId id="619" r:id="rId21"/>
    <p:sldId id="628" r:id="rId22"/>
    <p:sldId id="626" r:id="rId23"/>
    <p:sldId id="614" r:id="rId24"/>
    <p:sldId id="427" r:id="rId2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333333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94693" autoAdjust="0"/>
  </p:normalViewPr>
  <p:slideViewPr>
    <p:cSldViewPr>
      <p:cViewPr varScale="1">
        <p:scale>
          <a:sx n="76" d="100"/>
          <a:sy n="76" d="100"/>
        </p:scale>
        <p:origin x="331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7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D780CC99-1732-4CFA-88C0-05BDEB40CD17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16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01999EC6-9EE8-48A5-8E93-135948688958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313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999EC6-9EE8-48A5-8E93-135948688958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254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814" y="142528"/>
            <a:ext cx="759618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7544" y="155679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Tabelle durch Klicken auf Symbol hinzufügen</a:t>
            </a:r>
            <a:endParaRPr lang="de-DE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9" y="115888"/>
            <a:ext cx="882047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das Titelformat zu bearbeiten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61077"/>
            <a:ext cx="914400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3924300" y="6165851"/>
            <a:ext cx="5030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de-DE" sz="9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www.dgs-thueringen.de</a:t>
            </a:r>
          </a:p>
          <a:p>
            <a:pPr algn="r">
              <a:defRPr/>
            </a:pPr>
            <a:r>
              <a:rPr lang="de-DE" sz="9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www. dgs.de</a:t>
            </a:r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125540"/>
            <a:ext cx="9144000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0" descr="030919_DGS_LV_Thueringen_Logo_klein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395536" y="6237312"/>
            <a:ext cx="1247598" cy="4915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9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0066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rgbClr val="000066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000066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rgbClr val="000066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1601670" y="3536900"/>
            <a:ext cx="5922658" cy="97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2100" dirty="0">
              <a:solidFill>
                <a:srgbClr val="000066"/>
              </a:solidFill>
            </a:endParaRPr>
          </a:p>
          <a:p>
            <a:pPr algn="ctr"/>
            <a:r>
              <a:rPr lang="es-ES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Género y Energía: </a:t>
            </a:r>
          </a:p>
          <a:p>
            <a:pPr algn="ctr"/>
            <a:r>
              <a:rPr lang="es-ES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Mujeres en el sector eléctrico</a:t>
            </a:r>
            <a:endParaRPr lang="es-ES_tradnl" sz="3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9552" y="5217294"/>
            <a:ext cx="8028892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_tradnl" sz="2000" dirty="0">
                <a:solidFill>
                  <a:srgbClr val="000066"/>
                </a:solidFill>
                <a:latin typeface="Garamond" panose="02020404030301010803" pitchFamily="18" charset="0"/>
              </a:rPr>
              <a:t>Dra.-Ing. Johanne Hanko</a:t>
            </a:r>
            <a:endParaRPr lang="es-ES" sz="2000" dirty="0"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endParaRPr lang="es-ES_tradnl" sz="1000" dirty="0">
              <a:solidFill>
                <a:srgbClr val="000066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ES_tradnl" sz="1400" dirty="0">
                <a:solidFill>
                  <a:srgbClr val="000066"/>
                </a:solidFill>
                <a:latin typeface="Garamond" panose="02020404030301010803" pitchFamily="18" charset="0"/>
              </a:rPr>
              <a:t>Coordinadora América Latina, </a:t>
            </a:r>
            <a:r>
              <a:rPr lang="es-ES_tradnl" sz="1400" dirty="0" err="1">
                <a:solidFill>
                  <a:srgbClr val="000066"/>
                </a:solidFill>
                <a:latin typeface="Garamond" panose="02020404030301010803" pitchFamily="18" charset="0"/>
              </a:rPr>
              <a:t>DGS</a:t>
            </a:r>
            <a:endParaRPr lang="es-ES_tradnl" sz="1400" dirty="0">
              <a:solidFill>
                <a:srgbClr val="000066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ES_tradnl" sz="1400" dirty="0">
                <a:solidFill>
                  <a:srgbClr val="000066"/>
                </a:solidFill>
                <a:latin typeface="Garamond" panose="02020404030301010803" pitchFamily="18" charset="0"/>
              </a:rPr>
              <a:t>Consultor en Género y Energía, BID</a:t>
            </a:r>
            <a:endParaRPr lang="es-ES_tradnl" sz="700" dirty="0">
              <a:solidFill>
                <a:srgbClr val="000066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endParaRPr lang="es-ES_tradnl" sz="700" dirty="0">
              <a:solidFill>
                <a:srgbClr val="000066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endParaRPr lang="es-ES_tradnl" sz="900" dirty="0">
              <a:solidFill>
                <a:srgbClr val="000066"/>
              </a:solidFill>
              <a:latin typeface="Garamond" panose="02020404030301010803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ES_tradnl" sz="1600" dirty="0">
                <a:solidFill>
                  <a:srgbClr val="000066"/>
                </a:solidFill>
                <a:latin typeface="Garamond" panose="02020404030301010803" pitchFamily="18" charset="0"/>
              </a:rPr>
              <a:t>07 de diciembre 2018</a:t>
            </a:r>
            <a:endParaRPr lang="es-ES_tradnl" sz="1500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BAFB0A-29BF-4BBF-B674-F82681158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248" y="1255964"/>
            <a:ext cx="3660952" cy="224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395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277944-A95F-4225-9561-50AB82A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9" y="142528"/>
            <a:ext cx="4248471" cy="838200"/>
          </a:xfrm>
          <a:solidFill>
            <a:schemeClr val="bg1"/>
          </a:solidFill>
        </p:spPr>
        <p:txBody>
          <a:bodyPr/>
          <a:lstStyle/>
          <a:p>
            <a:r>
              <a:rPr lang="es-419" dirty="0"/>
              <a:t>Mujeres en el Gobierno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39115D-CC79-4CB0-A582-3F2283FB4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36260"/>
            <a:ext cx="6336704" cy="466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83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A46F8B-4297-42F4-AFD1-4D400496F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16632"/>
            <a:ext cx="2016223" cy="838200"/>
          </a:xfrm>
        </p:spPr>
        <p:txBody>
          <a:bodyPr/>
          <a:lstStyle/>
          <a:p>
            <a:r>
              <a:rPr lang="es-419" sz="3200" dirty="0"/>
              <a:t>Barreras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916B1A-EFE5-4D77-88E6-E718D7329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60"/>
            <a:ext cx="6912768" cy="4752528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419" sz="2200" dirty="0"/>
              <a:t>Las </a:t>
            </a:r>
            <a:r>
              <a:rPr lang="es-419" sz="2200" b="1" dirty="0"/>
              <a:t>barreras son diferentes</a:t>
            </a:r>
            <a:r>
              <a:rPr lang="es-419" sz="2200" dirty="0"/>
              <a:t>: de un país a otro, de una provincia o departamento a otro, de una cultura a otra. </a:t>
            </a:r>
            <a:endParaRPr lang="es-ES" sz="2200" dirty="0"/>
          </a:p>
          <a:p>
            <a:pPr algn="just">
              <a:spcAft>
                <a:spcPts val="600"/>
              </a:spcAft>
            </a:pPr>
            <a:r>
              <a:rPr lang="es-419" sz="2200" dirty="0"/>
              <a:t>Existen </a:t>
            </a:r>
            <a:r>
              <a:rPr lang="es-419" sz="2200" b="1" dirty="0"/>
              <a:t>barreras mentales y culturales </a:t>
            </a:r>
            <a:r>
              <a:rPr lang="es-ES" sz="2200" dirty="0"/>
              <a:t>que presentan una percepción errónea de la capacidad de la mujer en su profesión laboral (ej. </a:t>
            </a:r>
            <a:r>
              <a:rPr lang="es-419" sz="2200" dirty="0"/>
              <a:t>incapacidad de las mujeres </a:t>
            </a:r>
            <a:r>
              <a:rPr lang="es-ES" sz="2200" dirty="0"/>
              <a:t>para optar cargos técnicos o cuando se requiere realizar esfuerzos físicos o trabajos </a:t>
            </a:r>
            <a:r>
              <a:rPr lang="es-419" sz="2200" dirty="0"/>
              <a:t>de campo.</a:t>
            </a:r>
            <a:endParaRPr lang="es-ES" sz="2200" dirty="0"/>
          </a:p>
          <a:p>
            <a:pPr algn="just">
              <a:spcAft>
                <a:spcPts val="600"/>
              </a:spcAft>
            </a:pPr>
            <a:r>
              <a:rPr lang="es-419" sz="2200" b="1" dirty="0"/>
              <a:t>Falta de políticas </a:t>
            </a:r>
            <a:r>
              <a:rPr lang="es-419" sz="2200" dirty="0"/>
              <a:t>de equidad de género.</a:t>
            </a:r>
          </a:p>
          <a:p>
            <a:pPr algn="just">
              <a:spcAft>
                <a:spcPts val="600"/>
              </a:spcAft>
            </a:pPr>
            <a:r>
              <a:rPr lang="es-419" sz="2200" b="1" dirty="0"/>
              <a:t>Falta de experiencia </a:t>
            </a:r>
            <a:r>
              <a:rPr lang="es-419" sz="2200" dirty="0"/>
              <a:t>(tanto a nivel técnico como de liderazgo).</a:t>
            </a:r>
          </a:p>
          <a:p>
            <a:pPr algn="just">
              <a:spcAft>
                <a:spcPts val="600"/>
              </a:spcAft>
            </a:pPr>
            <a:r>
              <a:rPr lang="es-419" sz="2200" dirty="0"/>
              <a:t>Reducido </a:t>
            </a:r>
            <a:r>
              <a:rPr lang="es-ES" sz="2200" dirty="0"/>
              <a:t>número de profesionales </a:t>
            </a:r>
            <a:r>
              <a:rPr lang="es-ES" sz="2200" b="1" dirty="0"/>
              <a:t>mujeres graduadas </a:t>
            </a:r>
            <a:r>
              <a:rPr lang="es-ES" sz="2200" dirty="0"/>
              <a:t>en los sectores técnicos y de ingenierías.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C56EC61-E34D-4F36-B93E-547F97556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938337"/>
            <a:ext cx="15335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8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869BCC-A006-48CA-85AC-530C230BE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Barreras (2)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18D6F8-0444-43A2-ADDA-F07F4C88E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96752"/>
            <a:ext cx="7020272" cy="4608512"/>
          </a:xfrm>
        </p:spPr>
        <p:txBody>
          <a:bodyPr/>
          <a:lstStyle/>
          <a:p>
            <a:pPr algn="just">
              <a:spcBef>
                <a:spcPts val="300"/>
              </a:spcBef>
              <a:spcAft>
                <a:spcPts val="1200"/>
              </a:spcAft>
            </a:pPr>
            <a:r>
              <a:rPr lang="es-ES" sz="2200" dirty="0"/>
              <a:t>Las mujeres tienen su vida profesional pero también tienen que asumir su </a:t>
            </a:r>
            <a:r>
              <a:rPr lang="es-ES" sz="2200" b="1" dirty="0"/>
              <a:t>rol de madre</a:t>
            </a:r>
            <a:r>
              <a:rPr lang="es-ES" sz="2200" dirty="0"/>
              <a:t>, de esposa, e responsable del hogar; debiendo balancear su vida e familiar con su vida </a:t>
            </a:r>
            <a:r>
              <a:rPr lang="es-419" sz="2200" dirty="0"/>
              <a:t>profesional.</a:t>
            </a:r>
          </a:p>
          <a:p>
            <a:pPr algn="just">
              <a:spcBef>
                <a:spcPts val="300"/>
              </a:spcBef>
              <a:spcAft>
                <a:spcPts val="1200"/>
              </a:spcAft>
            </a:pPr>
            <a:r>
              <a:rPr lang="es-419" sz="2200" dirty="0"/>
              <a:t>Procesos de contratación con </a:t>
            </a:r>
            <a:r>
              <a:rPr lang="es-419" sz="2200" b="1" dirty="0"/>
              <a:t>puntos de vista sesgados</a:t>
            </a:r>
            <a:r>
              <a:rPr lang="es-419" sz="2200" dirty="0"/>
              <a:t>.</a:t>
            </a:r>
          </a:p>
          <a:p>
            <a:pPr algn="just">
              <a:spcBef>
                <a:spcPts val="300"/>
              </a:spcBef>
              <a:spcAft>
                <a:spcPts val="1200"/>
              </a:spcAft>
            </a:pPr>
            <a:r>
              <a:rPr lang="es-ES" sz="2200" dirty="0"/>
              <a:t>Una vez dentro del sector de energía, </a:t>
            </a:r>
            <a:r>
              <a:rPr lang="es-ES" sz="2200" b="1" dirty="0"/>
              <a:t>no pueden ascender.</a:t>
            </a:r>
            <a:endParaRPr lang="es-419" sz="2200" b="1" dirty="0"/>
          </a:p>
          <a:p>
            <a:pPr algn="just">
              <a:spcBef>
                <a:spcPts val="300"/>
              </a:spcBef>
              <a:spcAft>
                <a:spcPts val="1200"/>
              </a:spcAft>
            </a:pPr>
            <a:r>
              <a:rPr lang="es-419" sz="2200" b="1" dirty="0"/>
              <a:t>Desigualdad de sueldo</a:t>
            </a:r>
            <a:r>
              <a:rPr lang="es-419" sz="2200" dirty="0"/>
              <a:t>: </a:t>
            </a:r>
            <a:r>
              <a:rPr lang="es-ES" sz="2200" dirty="0"/>
              <a:t>En América Latina las mujeres ganan 16% menos que los hombres (</a:t>
            </a:r>
            <a:r>
              <a:rPr lang="es-ES" sz="1800" dirty="0"/>
              <a:t>Francia</a:t>
            </a:r>
            <a:r>
              <a:rPr lang="es-ES" sz="2200" dirty="0"/>
              <a:t>).</a:t>
            </a:r>
          </a:p>
          <a:p>
            <a:pPr algn="just">
              <a:spcBef>
                <a:spcPts val="300"/>
              </a:spcBef>
              <a:spcAft>
                <a:spcPts val="1200"/>
              </a:spcAft>
            </a:pPr>
            <a:r>
              <a:rPr lang="es-ES" sz="2200" b="1" dirty="0"/>
              <a:t>Acoso y abuso sexual </a:t>
            </a:r>
            <a:r>
              <a:rPr lang="es-ES" sz="2200" dirty="0"/>
              <a:t>(</a:t>
            </a:r>
            <a:r>
              <a:rPr lang="es-ES" sz="1800" dirty="0"/>
              <a:t>se desplazan o se eliminan las mujeres en algunos puestos o horario para evitar estos problemas</a:t>
            </a:r>
            <a:r>
              <a:rPr lang="es-ES" sz="2200" dirty="0"/>
              <a:t>)</a:t>
            </a:r>
            <a:endParaRPr lang="es-419" sz="22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B8D1B51-0F74-4CD7-966F-7E3C601E93B7}"/>
              </a:ext>
            </a:extLst>
          </p:cNvPr>
          <p:cNvSpPr/>
          <p:nvPr/>
        </p:nvSpPr>
        <p:spPr>
          <a:xfrm>
            <a:off x="457200" y="5733256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1400" b="0" dirty="0">
                <a:solidFill>
                  <a:srgbClr val="000066"/>
                </a:solidFill>
                <a:latin typeface="Calibri" pitchFamily="34" charset="0"/>
              </a:rPr>
              <a:t>https://www.france24.com/es/20180308-america-latina-mujeres-salarios-hombres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CD7ACFC-D89D-45E5-AE98-126A1E6EA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552730"/>
            <a:ext cx="2376264" cy="17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4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0128A-C71A-4D1D-AB7F-7292AC945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Necesidad de capacitación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FC7B88-C63E-4C95-BF56-8167D9429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31341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s-419" b="1" dirty="0"/>
              <a:t>Igualdad de oportunidades </a:t>
            </a:r>
            <a:r>
              <a:rPr lang="es-419" dirty="0"/>
              <a:t>para mujeres y hombres.</a:t>
            </a:r>
          </a:p>
          <a:p>
            <a:pPr>
              <a:spcAft>
                <a:spcPts val="1200"/>
              </a:spcAft>
            </a:pPr>
            <a:r>
              <a:rPr lang="es-419" b="1" dirty="0"/>
              <a:t>Flexibilidad de horario </a:t>
            </a:r>
            <a:r>
              <a:rPr lang="es-419" dirty="0"/>
              <a:t>(mujer tiene que regresar a casa para cuidar los niños y preparar la cena…)</a:t>
            </a:r>
          </a:p>
          <a:p>
            <a:pPr algn="just">
              <a:spcAft>
                <a:spcPts val="1200"/>
              </a:spcAft>
            </a:pPr>
            <a:r>
              <a:rPr lang="es-419" dirty="0"/>
              <a:t>Capacitación en las </a:t>
            </a:r>
            <a:r>
              <a:rPr lang="es-419" b="1" dirty="0"/>
              <a:t>áreas</a:t>
            </a:r>
            <a:r>
              <a:rPr lang="es-419" dirty="0"/>
              <a:t> técnica, administrativa, liderazgo…etc.)</a:t>
            </a:r>
          </a:p>
          <a:p>
            <a:endParaRPr lang="es-419" dirty="0"/>
          </a:p>
        </p:txBody>
      </p:sp>
      <p:pic>
        <p:nvPicPr>
          <p:cNvPr id="3074" name="Picture 2" descr="Resultado de imagen para CAPACITACION">
            <a:extLst>
              <a:ext uri="{FF2B5EF4-FFF2-40B4-BE49-F238E27FC236}">
                <a16:creationId xmlns:a16="http://schemas.microsoft.com/office/drawing/2014/main" id="{9672F522-AE22-4BB6-9528-93314ACA0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75312"/>
            <a:ext cx="2880320" cy="25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16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B34C1-4AE1-470D-90AD-F68E39D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3" y="115888"/>
            <a:ext cx="3600399" cy="838200"/>
          </a:xfrm>
        </p:spPr>
        <p:txBody>
          <a:bodyPr/>
          <a:lstStyle/>
          <a:p>
            <a:r>
              <a:rPr lang="es-419" sz="2800" dirty="0"/>
              <a:t>Contratación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B1FB20-065F-4D05-88DA-0ADC3EE44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075545"/>
            <a:ext cx="8229600" cy="3949899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419" dirty="0"/>
              <a:t>Necesidad de mujeres en diferentes  niveles científicos, tecnológicos, ingeniera y matemáticas. Se requiere </a:t>
            </a:r>
            <a:r>
              <a:rPr lang="es-419" b="1" dirty="0"/>
              <a:t>mujeres calificadas</a:t>
            </a:r>
            <a:r>
              <a:rPr lang="es-419" dirty="0"/>
              <a:t> para puestos administrativos y de liderazgo. </a:t>
            </a:r>
          </a:p>
          <a:p>
            <a:pPr algn="just">
              <a:spcAft>
                <a:spcPts val="600"/>
              </a:spcAft>
            </a:pPr>
            <a:r>
              <a:rPr lang="es-ES" dirty="0"/>
              <a:t>Diversidad de genero en el </a:t>
            </a:r>
            <a:r>
              <a:rPr lang="es-ES" b="1" dirty="0"/>
              <a:t>comité de selección </a:t>
            </a:r>
            <a:r>
              <a:rPr lang="es-ES" dirty="0"/>
              <a:t>que realiza las entrevistas de empleos, debería incluir por lo menos una mujer y un hombre, para asegurar el punto de vista de ambos géneros</a:t>
            </a:r>
          </a:p>
          <a:p>
            <a:pPr algn="just">
              <a:spcAft>
                <a:spcPts val="600"/>
              </a:spcAft>
            </a:pPr>
            <a:r>
              <a:rPr lang="es-419" dirty="0"/>
              <a:t>Eliminación de cualquier </a:t>
            </a:r>
            <a:r>
              <a:rPr lang="es-419" b="1" dirty="0"/>
              <a:t>segregación discriminatoria</a:t>
            </a:r>
            <a:r>
              <a:rPr lang="es-419" dirty="0"/>
              <a:t>: Borrar el nombre, el género, religión, etnia, etc. En todas las aplicaciones a ser analizadas. (</a:t>
            </a:r>
            <a:r>
              <a:rPr lang="es-419" sz="1800" dirty="0"/>
              <a:t>ej. Orquesta sinfónica</a:t>
            </a:r>
            <a:r>
              <a:rPr lang="es-419" dirty="0"/>
              <a:t>)</a:t>
            </a:r>
            <a:endParaRPr lang="es-419" sz="1800" dirty="0"/>
          </a:p>
          <a:p>
            <a:endParaRPr lang="es-419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ACE3341-BDFD-433A-9D03-8CDD5259F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75295"/>
            <a:ext cx="2286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8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49CCDA-484E-4CBC-B359-14803454C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B45259-BD0C-407F-B360-B309A43B9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002" y="1528195"/>
            <a:ext cx="8229600" cy="3917030"/>
          </a:xfrm>
        </p:spPr>
        <p:txBody>
          <a:bodyPr/>
          <a:lstStyle/>
          <a:p>
            <a:pPr algn="just"/>
            <a:r>
              <a:rPr lang="es-419" dirty="0"/>
              <a:t>Eliminación de todo lo que no es absolutamente necesario para el empleo. Ej. El caso de Macedonia. Se contrato mas mujeres con la </a:t>
            </a:r>
            <a:r>
              <a:rPr lang="es-419" b="1" dirty="0"/>
              <a:t>eliminación de sesgados implícitos</a:t>
            </a:r>
            <a:r>
              <a:rPr lang="es-419" dirty="0"/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67ECE4B-DC70-4D75-87EC-C019E5E6B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637" y="2852936"/>
            <a:ext cx="4382329" cy="230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17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D86A5-80D9-46AA-99F7-C923E9B6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Una solución: el Mentoring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771E60-D0CB-4E95-AFCB-96D8EA440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255" y="1268760"/>
            <a:ext cx="8229600" cy="4565102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419" b="1" dirty="0"/>
              <a:t>No existen muchos modelos </a:t>
            </a:r>
            <a:r>
              <a:rPr lang="es-419" dirty="0"/>
              <a:t>a seguir.</a:t>
            </a:r>
          </a:p>
          <a:p>
            <a:pPr algn="just">
              <a:spcAft>
                <a:spcPts val="600"/>
              </a:spcAft>
            </a:pPr>
            <a:r>
              <a:rPr lang="es-419" dirty="0"/>
              <a:t>Los niños a menudo copian las actividades de sus padres.</a:t>
            </a:r>
          </a:p>
          <a:p>
            <a:pPr algn="just">
              <a:spcAft>
                <a:spcPts val="600"/>
              </a:spcAft>
            </a:pPr>
            <a:r>
              <a:rPr lang="es-419" dirty="0"/>
              <a:t>Las niñas crecen con estereotipos (niños, doctores, niñas enfermeras, niños ingenieros, niñas secretarias…).</a:t>
            </a:r>
          </a:p>
          <a:p>
            <a:pPr algn="just">
              <a:spcAft>
                <a:spcPts val="600"/>
              </a:spcAft>
            </a:pPr>
            <a:r>
              <a:rPr lang="es-419" dirty="0"/>
              <a:t>El mentoring permite a las mujeres comprobar que una mujer puede…si quiere…aprender por ejemplo.</a:t>
            </a:r>
          </a:p>
          <a:p>
            <a:endParaRPr lang="es-419" dirty="0"/>
          </a:p>
          <a:p>
            <a:endParaRPr lang="es-ES" dirty="0"/>
          </a:p>
          <a:p>
            <a:endParaRPr lang="es-419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072CF58-E7F5-4A0E-B9F2-68F2DFF5D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4077072"/>
            <a:ext cx="334322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2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5F2AE6-EE95-4E27-84BD-DA84613E0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820472" cy="1026840"/>
          </a:xfrm>
          <a:solidFill>
            <a:schemeClr val="bg1"/>
          </a:solidFill>
        </p:spPr>
        <p:txBody>
          <a:bodyPr/>
          <a:lstStyle/>
          <a:p>
            <a:r>
              <a:rPr lang="es-419" dirty="0"/>
              <a:t>Acciones necesarias para asegurar una equidad de genero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0B2329-7FC8-482D-8707-A8270948A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2" y="1412776"/>
            <a:ext cx="5760640" cy="4525963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419" b="1" dirty="0"/>
              <a:t>Apoyar a las mujeres </a:t>
            </a:r>
            <a:r>
              <a:rPr lang="es-419" dirty="0"/>
              <a:t>(Los hombres se apoyan, las mujeres no siempre…).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Fortalecer la política </a:t>
            </a:r>
            <a:r>
              <a:rPr lang="es-ES" dirty="0"/>
              <a:t>y el marco operacional del sector eléctrico mediante el políticas de equidad de género con la finalidad de eliminar las brechas y optimizar el desempeño en las instituciones del sector.</a:t>
            </a:r>
          </a:p>
          <a:p>
            <a:pPr algn="just">
              <a:spcAft>
                <a:spcPts val="600"/>
              </a:spcAft>
            </a:pPr>
            <a:r>
              <a:rPr lang="es-ES" dirty="0"/>
              <a:t>Evaluar la participación de la mujer en la empresa en base al rendimiento y </a:t>
            </a:r>
            <a:r>
              <a:rPr lang="es-419" dirty="0"/>
              <a:t>al desempeño laboral.</a:t>
            </a:r>
          </a:p>
          <a:p>
            <a:endParaRPr lang="es-419" dirty="0"/>
          </a:p>
          <a:p>
            <a:endParaRPr lang="es-419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D2D3B4-C540-4585-8BA3-5F7DBBFB9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16" y="2434285"/>
            <a:ext cx="3459879" cy="198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1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717F08-4DE6-4809-BD84-4AC369090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Acciones (2)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79EB11-C904-4EE3-B7BB-A45FD7CA9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0768"/>
            <a:ext cx="8280920" cy="504056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419" b="1" dirty="0"/>
              <a:t>Identificar un punto focal</a:t>
            </a:r>
            <a:r>
              <a:rPr lang="es-419" dirty="0"/>
              <a:t>, es decir una persona responsable o </a:t>
            </a:r>
            <a:r>
              <a:rPr lang="es-ES" dirty="0"/>
              <a:t>Departamento que trate los asuntos que surgen en el tema de género.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Revisar los procesos de contratación</a:t>
            </a:r>
            <a:r>
              <a:rPr lang="es-ES" dirty="0"/>
              <a:t>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Comprometer al personal</a:t>
            </a:r>
            <a:r>
              <a:rPr lang="es-ES" dirty="0"/>
              <a:t> operativo y de liderazgo para realizar ciertos cambios fundamentales en las actitudes y </a:t>
            </a:r>
            <a:r>
              <a:rPr lang="es-419" dirty="0"/>
              <a:t>comportamientos de sus empleados.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Fomentar un ambiente de trabajo </a:t>
            </a:r>
            <a:r>
              <a:rPr lang="es-ES" dirty="0"/>
              <a:t>equitativo en cuanto al género para aumentar la retención del personal.</a:t>
            </a:r>
          </a:p>
          <a:p>
            <a:pPr algn="just">
              <a:spcAft>
                <a:spcPts val="600"/>
              </a:spcAft>
            </a:pP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86217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F9CCE-6E93-4C6E-90D7-52B6D8BD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F3C7E1-F33D-4F99-8032-032DD84D7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2"/>
            <a:ext cx="4330824" cy="4525963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ES" dirty="0"/>
              <a:t>Asegurar las </a:t>
            </a:r>
            <a:r>
              <a:rPr lang="es-ES" b="1" dirty="0"/>
              <a:t>oportunidades de promoción </a:t>
            </a:r>
            <a:r>
              <a:rPr lang="es-ES" dirty="0"/>
              <a:t>o ascenso según sus capacidades y no por tema de género; la promoción o ascenso debe ser un logro por mérito propio</a:t>
            </a:r>
          </a:p>
          <a:p>
            <a:pPr algn="just">
              <a:spcAft>
                <a:spcPts val="600"/>
              </a:spcAft>
            </a:pPr>
            <a:r>
              <a:rPr lang="es-ES" dirty="0"/>
              <a:t>Organizar </a:t>
            </a:r>
            <a:r>
              <a:rPr lang="es-ES" b="1" dirty="0"/>
              <a:t>campañas</a:t>
            </a:r>
            <a:r>
              <a:rPr lang="es-ES" dirty="0"/>
              <a:t> de sensibilización e información.</a:t>
            </a:r>
          </a:p>
          <a:p>
            <a:pPr algn="just">
              <a:spcAft>
                <a:spcPts val="600"/>
              </a:spcAft>
            </a:pPr>
            <a:r>
              <a:rPr lang="es-ES" dirty="0"/>
              <a:t>Impartir </a:t>
            </a:r>
            <a:r>
              <a:rPr lang="es-ES" b="1" dirty="0"/>
              <a:t>talleres</a:t>
            </a:r>
            <a:r>
              <a:rPr lang="es-ES" dirty="0"/>
              <a:t> de capacitación sobre la equidad de género.</a:t>
            </a:r>
          </a:p>
          <a:p>
            <a:pPr algn="just">
              <a:spcAft>
                <a:spcPts val="600"/>
              </a:spcAft>
            </a:pPr>
            <a:endParaRPr lang="es-419" dirty="0"/>
          </a:p>
          <a:p>
            <a:endParaRPr lang="es-419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9162A8-0799-404E-984F-8AB3DFA2E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341240"/>
            <a:ext cx="3990069" cy="193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0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s-ES" sz="3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+mn-ea"/>
                <a:cs typeface="+mn-cs"/>
              </a:rPr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6024" y="1614243"/>
            <a:ext cx="8820472" cy="42630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57175" lvl="1" indent="-257175" algn="just">
              <a:spcBef>
                <a:spcPts val="900"/>
              </a:spcBef>
              <a:buChar char="•"/>
            </a:pPr>
            <a:r>
              <a:rPr lang="es-ES" sz="2400" dirty="0">
                <a:ea typeface="+mn-ea"/>
                <a:cs typeface="+mn-cs"/>
              </a:rPr>
              <a:t>El aspecto de género se ha convertido en un </a:t>
            </a:r>
            <a:r>
              <a:rPr lang="es-ES" sz="2400" b="1" dirty="0">
                <a:ea typeface="+mn-ea"/>
                <a:cs typeface="+mn-cs"/>
              </a:rPr>
              <a:t>tema transversal</a:t>
            </a:r>
            <a:r>
              <a:rPr lang="es-ES" sz="2400" dirty="0">
                <a:ea typeface="+mn-ea"/>
                <a:cs typeface="+mn-cs"/>
              </a:rPr>
              <a:t>.</a:t>
            </a:r>
          </a:p>
          <a:p>
            <a:pPr marL="257175" lvl="1" indent="-257175" algn="just">
              <a:spcBef>
                <a:spcPts val="900"/>
              </a:spcBef>
              <a:buChar char="•"/>
            </a:pPr>
            <a:r>
              <a:rPr lang="es-ES" sz="2400" dirty="0">
                <a:ea typeface="+mn-ea"/>
                <a:cs typeface="+mn-cs"/>
              </a:rPr>
              <a:t>En  los años 90, solo </a:t>
            </a:r>
            <a:r>
              <a:rPr lang="es-ES" sz="2400" b="1" dirty="0">
                <a:ea typeface="+mn-ea"/>
                <a:cs typeface="+mn-cs"/>
              </a:rPr>
              <a:t>algunas mujeres lograron entrar </a:t>
            </a:r>
            <a:r>
              <a:rPr lang="es-ES" sz="2400" dirty="0">
                <a:ea typeface="+mn-ea"/>
                <a:cs typeface="+mn-cs"/>
              </a:rPr>
              <a:t>al sector eléctrico a nivel mundial.</a:t>
            </a:r>
          </a:p>
          <a:p>
            <a:pPr marL="257175" lvl="1" indent="-257175" algn="just">
              <a:spcBef>
                <a:spcPts val="900"/>
              </a:spcBef>
              <a:buChar char="•"/>
            </a:pPr>
            <a:r>
              <a:rPr lang="es-ES" sz="2400" dirty="0">
                <a:ea typeface="+mn-ea"/>
                <a:cs typeface="+mn-cs"/>
              </a:rPr>
              <a:t>En los últimos años, </a:t>
            </a:r>
            <a:r>
              <a:rPr lang="es-ES" sz="2400" b="1" dirty="0">
                <a:ea typeface="+mn-ea"/>
                <a:cs typeface="+mn-cs"/>
              </a:rPr>
              <a:t>se incremento notablemente la participación de la mujer</a:t>
            </a:r>
            <a:r>
              <a:rPr lang="es-ES" sz="2400" dirty="0">
                <a:ea typeface="+mn-ea"/>
                <a:cs typeface="+mn-cs"/>
              </a:rPr>
              <a:t> en el mercado laboral.</a:t>
            </a:r>
          </a:p>
          <a:p>
            <a:pPr marL="257175" lvl="1" indent="-257175" algn="just">
              <a:spcBef>
                <a:spcPts val="900"/>
              </a:spcBef>
              <a:buChar char="•"/>
            </a:pPr>
            <a:r>
              <a:rPr lang="es-ES" sz="2400" dirty="0">
                <a:ea typeface="+mn-ea"/>
                <a:cs typeface="+mn-cs"/>
              </a:rPr>
              <a:t>Actualmente, </a:t>
            </a:r>
            <a:r>
              <a:rPr lang="es-ES" sz="2400" b="1" dirty="0">
                <a:ea typeface="+mn-ea"/>
                <a:cs typeface="+mn-cs"/>
              </a:rPr>
              <a:t>la equidad de género sigue siendo un objetivo difícil </a:t>
            </a:r>
            <a:r>
              <a:rPr lang="es-ES" sz="2400" dirty="0">
                <a:ea typeface="+mn-ea"/>
                <a:cs typeface="+mn-cs"/>
              </a:rPr>
              <a:t>de alcanzar.</a:t>
            </a:r>
          </a:p>
          <a:p>
            <a:r>
              <a:rPr lang="es-419" dirty="0"/>
              <a:t>Las mujeres continúan </a:t>
            </a:r>
            <a:r>
              <a:rPr lang="es-ES" dirty="0"/>
              <a:t>siendo </a:t>
            </a:r>
            <a:r>
              <a:rPr lang="es-ES" b="1" dirty="0"/>
              <a:t>muy subrepresentadas </a:t>
            </a:r>
            <a:r>
              <a:rPr lang="es-ES" dirty="0"/>
              <a:t>en las juntas directivas y en puestos de liderazgo (ILO)</a:t>
            </a:r>
          </a:p>
          <a:p>
            <a:pPr marL="257175" lvl="1" indent="-257175" algn="just">
              <a:spcBef>
                <a:spcPts val="900"/>
              </a:spcBef>
              <a:buChar char="•"/>
            </a:pPr>
            <a:endParaRPr lang="es-ES" sz="2000" dirty="0"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FCF8EB7F-1970-4F13-A2C3-8E159B2C418F}"/>
              </a:ext>
            </a:extLst>
          </p:cNvPr>
          <p:cNvSpPr txBox="1">
            <a:spLocks/>
          </p:cNvSpPr>
          <p:nvPr/>
        </p:nvSpPr>
        <p:spPr>
          <a:xfrm>
            <a:off x="467544" y="5759895"/>
            <a:ext cx="7560840" cy="288032"/>
          </a:xfrm>
          <a:prstGeom prst="rect">
            <a:avLst/>
          </a:prstGeom>
        </p:spPr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66"/>
                </a:solidFill>
                <a:latin typeface="Calibri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rgbClr val="000066"/>
                </a:solidFill>
                <a:latin typeface="Calibri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66"/>
                </a:solidFill>
                <a:latin typeface="Calibri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000066"/>
                </a:solidFill>
                <a:latin typeface="Calibri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Calibri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400" b="0" kern="0" dirty="0"/>
              <a:t>ILO http://www.ilo.org/employment/areas/gender‐and‐employment/lang‐‐en/index.htm</a:t>
            </a:r>
            <a:endParaRPr lang="es-419" sz="1400" b="0" kern="0" dirty="0"/>
          </a:p>
        </p:txBody>
      </p:sp>
    </p:spTree>
    <p:extLst>
      <p:ext uri="{BB962C8B-B14F-4D97-AF65-F5344CB8AC3E}">
        <p14:creationId xmlns:p14="http://schemas.microsoft.com/office/powerpoint/2010/main" val="415069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B82D1A-7982-4BA3-921B-40490E555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Acciones (3)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D53748-A84B-4CF6-8396-24E6F83CB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12776"/>
            <a:ext cx="5286884" cy="4525963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s-ES" dirty="0"/>
              <a:t>Asegurar la p</a:t>
            </a:r>
            <a:r>
              <a:rPr lang="es-ES" b="1" dirty="0"/>
              <a:t>articipación de mujeres y hombres</a:t>
            </a:r>
            <a:r>
              <a:rPr lang="es-ES" dirty="0"/>
              <a:t> en los talleres de capacitación técnica y de liderazgo.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Incentivar </a:t>
            </a:r>
            <a:r>
              <a:rPr lang="es-ES" dirty="0"/>
              <a:t>la participación de la mujer en todos los niveles.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Objetivizar la evaluación </a:t>
            </a:r>
            <a:r>
              <a:rPr lang="es-ES" dirty="0"/>
              <a:t>del rendimiento.</a:t>
            </a:r>
          </a:p>
          <a:p>
            <a:pPr algn="just">
              <a:spcAft>
                <a:spcPts val="600"/>
              </a:spcAft>
            </a:pPr>
            <a:r>
              <a:rPr lang="es-ES" b="1" dirty="0"/>
              <a:t>Apoyar a los padres </a:t>
            </a:r>
            <a:r>
              <a:rPr lang="es-ES" dirty="0"/>
              <a:t>de familia (</a:t>
            </a:r>
            <a:r>
              <a:rPr lang="es-ES" sz="1800" dirty="0"/>
              <a:t>permisos para el cuidado de niños, flexibilidad de horario, tiempo de lactancia, licencia de maternidad, también paternidad para no discriminar…</a:t>
            </a:r>
            <a:r>
              <a:rPr lang="es-ES" dirty="0"/>
              <a:t>).</a:t>
            </a:r>
            <a:endParaRPr lang="es-419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2FFF3B5-05A4-4CE6-9C1D-88C61510A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916832"/>
            <a:ext cx="280831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3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46242E-F0EC-4DF7-A192-915DDB94F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Comportamiento de igualdad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D5F6E9-E2BD-4B20-B018-A7F899686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8761"/>
            <a:ext cx="6372199" cy="40324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419" sz="2000" dirty="0"/>
              <a:t>La mujer debe tener un </a:t>
            </a:r>
            <a:r>
              <a:rPr lang="es-419" sz="2000" b="1" dirty="0"/>
              <a:t>comportamiento de igualdad </a:t>
            </a:r>
            <a:r>
              <a:rPr lang="es-419" sz="2000" dirty="0"/>
              <a:t>con las otras mujeres y los hombres: </a:t>
            </a:r>
          </a:p>
          <a:p>
            <a:pPr lvl="1">
              <a:spcAft>
                <a:spcPts val="600"/>
              </a:spcAft>
            </a:pPr>
            <a:r>
              <a:rPr lang="es-419" sz="2000" dirty="0"/>
              <a:t> Se debe minimizar los comportamientos de sumisión. </a:t>
            </a:r>
          </a:p>
          <a:p>
            <a:pPr lvl="2">
              <a:spcAft>
                <a:spcPts val="600"/>
              </a:spcAft>
            </a:pPr>
            <a:r>
              <a:rPr lang="es-419" sz="2000" dirty="0"/>
              <a:t>Disculparse frecuentemente</a:t>
            </a:r>
          </a:p>
          <a:p>
            <a:pPr lvl="2">
              <a:spcAft>
                <a:spcPts val="600"/>
              </a:spcAft>
            </a:pPr>
            <a:r>
              <a:rPr lang="es-419" sz="2000" dirty="0"/>
              <a:t>Aceptar actuar siempre como “secretaria” para tomar apuntes, servir el café, organizar los refrigerios, etc. </a:t>
            </a:r>
          </a:p>
          <a:p>
            <a:pPr lvl="2">
              <a:spcAft>
                <a:spcPts val="600"/>
              </a:spcAft>
            </a:pPr>
            <a:r>
              <a:rPr lang="es-419" sz="2000" dirty="0"/>
              <a:t> Decir: “No puedo” (ej. subir al techo, ir al campo, resolver el problema…)</a:t>
            </a:r>
            <a:endParaRPr lang="es-ES" sz="2000" dirty="0"/>
          </a:p>
          <a:p>
            <a:pPr>
              <a:spcAft>
                <a:spcPts val="600"/>
              </a:spcAft>
            </a:pPr>
            <a:r>
              <a:rPr lang="es-419" sz="2000" dirty="0"/>
              <a:t>Debe querer aprender, educarse, capacitarse, especializarse…</a:t>
            </a:r>
          </a:p>
          <a:p>
            <a:pPr marL="0" indent="0">
              <a:buNone/>
            </a:pPr>
            <a:endParaRPr lang="es-419" dirty="0"/>
          </a:p>
          <a:p>
            <a:endParaRPr lang="es-419" sz="2000" b="1" kern="12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CE7D33-1ADA-4845-B553-1F2CC7C56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129" y="2204864"/>
            <a:ext cx="2619375" cy="174307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B72306E-3858-4469-882D-A68358D4C579}"/>
              </a:ext>
            </a:extLst>
          </p:cNvPr>
          <p:cNvSpPr/>
          <p:nvPr/>
        </p:nvSpPr>
        <p:spPr>
          <a:xfrm>
            <a:off x="215008" y="5373216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419" dirty="0">
                <a:solidFill>
                  <a:srgbClr val="000066"/>
                </a:solidFill>
                <a:latin typeface="Calibri" pitchFamily="34" charset="0"/>
              </a:rPr>
              <a:t>¡Para ser tratada como igual, debe comportarse como igual!  </a:t>
            </a:r>
            <a:endParaRPr lang="es-ES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5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2EFEA-CC88-46A5-9054-E4EE4870E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9" y="25896"/>
            <a:ext cx="7287805" cy="1026840"/>
          </a:xfrm>
          <a:solidFill>
            <a:schemeClr val="bg1"/>
          </a:solidFill>
        </p:spPr>
        <p:txBody>
          <a:bodyPr/>
          <a:lstStyle/>
          <a:p>
            <a:r>
              <a:rPr lang="es-419" dirty="0"/>
              <a:t>Programas de certificación en Equidad de Genero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2AA147-8354-4E96-9491-1081C82DD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64" y="1268760"/>
            <a:ext cx="8345523" cy="4680520"/>
          </a:xfrm>
        </p:spPr>
        <p:txBody>
          <a:bodyPr/>
          <a:lstStyle/>
          <a:p>
            <a:pPr marL="0" indent="0">
              <a:buNone/>
            </a:pPr>
            <a:r>
              <a:rPr lang="es-ES" sz="2100" b="1" dirty="0"/>
              <a:t>PNUD</a:t>
            </a:r>
          </a:p>
          <a:p>
            <a:pPr algn="just"/>
            <a:r>
              <a:rPr lang="es-ES" sz="2100" dirty="0"/>
              <a:t>Eliminar las diferencias salariales entre hombres y mujeres.</a:t>
            </a:r>
          </a:p>
          <a:p>
            <a:pPr algn="just"/>
            <a:r>
              <a:rPr lang="es-ES" sz="2100" dirty="0"/>
              <a:t>Incrementar el número de mujeres en posiciones de toma de decisiones.</a:t>
            </a:r>
          </a:p>
          <a:p>
            <a:pPr algn="just"/>
            <a:r>
              <a:rPr lang="es-ES" sz="2100" dirty="0"/>
              <a:t>Favorecer el balance entre la vida y el trabajo.</a:t>
            </a:r>
          </a:p>
          <a:p>
            <a:pPr algn="just"/>
            <a:r>
              <a:rPr lang="es-ES" sz="2100" dirty="0"/>
              <a:t>Incrementar la participación de mujeres en empleos no tradicionales.</a:t>
            </a:r>
          </a:p>
          <a:p>
            <a:pPr algn="just"/>
            <a:r>
              <a:rPr lang="es-ES" sz="2100" dirty="0"/>
              <a:t>Erradicar el acoso sexual en ambientes laborales.</a:t>
            </a:r>
          </a:p>
          <a:p>
            <a:pPr algn="just"/>
            <a:r>
              <a:rPr lang="es-ES" sz="2100" dirty="0"/>
              <a:t>Utilizar lenguaje inclusivo y no-sexista.</a:t>
            </a:r>
          </a:p>
          <a:p>
            <a:pPr marL="0" indent="0" algn="just">
              <a:buNone/>
            </a:pPr>
            <a:r>
              <a:rPr lang="es-ES" sz="2100" dirty="0"/>
              <a:t>PNUD está preparándose para trabajar con socios en todas las regiones para adaptar y aplicar el Sello en instituciones públicas y privadas.</a:t>
            </a:r>
          </a:p>
          <a:p>
            <a:pPr marL="0" indent="0" algn="just">
              <a:buNone/>
            </a:pPr>
            <a:endParaRPr lang="es-ES" sz="1050" dirty="0"/>
          </a:p>
          <a:p>
            <a:pPr marL="0" indent="0" algn="just">
              <a:buNone/>
            </a:pPr>
            <a:r>
              <a:rPr lang="en-US" sz="2100" b="1" dirty="0"/>
              <a:t>EDGE</a:t>
            </a:r>
            <a:r>
              <a:rPr lang="en-US" sz="2100" dirty="0"/>
              <a:t> </a:t>
            </a:r>
          </a:p>
          <a:p>
            <a:pPr marL="0" indent="0" algn="just">
              <a:buNone/>
            </a:pPr>
            <a:r>
              <a:rPr lang="es-ES" sz="2100" dirty="0"/>
              <a:t>La Certificación EDGE es la principal metodología de evaluación global y el estándar de certificación empresarial para la igualdad de género.</a:t>
            </a:r>
            <a:endParaRPr lang="es-419" sz="2100" dirty="0"/>
          </a:p>
        </p:txBody>
      </p:sp>
    </p:spTree>
    <p:extLst>
      <p:ext uri="{BB962C8B-B14F-4D97-AF65-F5344CB8AC3E}">
        <p14:creationId xmlns:p14="http://schemas.microsoft.com/office/powerpoint/2010/main" val="245239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5BD8B5-0BE3-420B-9F5D-726815595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3162F9-9AB0-45F2-9DEF-732DBA20C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9" y="1124744"/>
            <a:ext cx="8496943" cy="4896544"/>
          </a:xfrm>
        </p:spPr>
        <p:txBody>
          <a:bodyPr/>
          <a:lstStyle/>
          <a:p>
            <a:pPr algn="just"/>
            <a:r>
              <a:rPr lang="es-419" sz="2200" dirty="0"/>
              <a:t>La </a:t>
            </a:r>
            <a:r>
              <a:rPr lang="es-ES" sz="2200" b="1" dirty="0"/>
              <a:t>diversidad de personal </a:t>
            </a:r>
            <a:r>
              <a:rPr lang="es-ES" sz="2200" dirty="0"/>
              <a:t>puede conducir a desarrollar una flexibilidad de pensamiento, capacidad de adaptación rápida y fomentar el crecimiento organizacional e individual.</a:t>
            </a:r>
          </a:p>
          <a:p>
            <a:pPr algn="just"/>
            <a:r>
              <a:rPr lang="es-ES" sz="2200" dirty="0"/>
              <a:t>Un </a:t>
            </a:r>
            <a:r>
              <a:rPr lang="es-ES" sz="2200" b="1" dirty="0"/>
              <a:t>entorno que apoye </a:t>
            </a:r>
            <a:r>
              <a:rPr lang="es-ES" sz="2200" dirty="0"/>
              <a:t>a los hombres y mujeres, estimula la productividad, creatividad y satisfacción de todos y aumenta las utilidades de la empresa.</a:t>
            </a:r>
          </a:p>
          <a:p>
            <a:pPr algn="just"/>
            <a:r>
              <a:rPr lang="es-419" sz="2200" dirty="0"/>
              <a:t>Para </a:t>
            </a:r>
            <a:r>
              <a:rPr lang="es-419" sz="2200" b="1" dirty="0"/>
              <a:t>integrar el temas de género</a:t>
            </a:r>
            <a:r>
              <a:rPr lang="es-419" sz="2200" dirty="0"/>
              <a:t>, se necesita:</a:t>
            </a:r>
            <a:endParaRPr lang="es-ES" sz="2200" dirty="0"/>
          </a:p>
          <a:p>
            <a:pPr lvl="1" algn="just"/>
            <a:r>
              <a:rPr lang="es-419" sz="2200" dirty="0"/>
              <a:t>Entender las necesidades.</a:t>
            </a:r>
            <a:endParaRPr lang="es-ES" sz="2200" dirty="0"/>
          </a:p>
          <a:p>
            <a:pPr lvl="1" algn="just"/>
            <a:r>
              <a:rPr lang="es-419" sz="2200" dirty="0"/>
              <a:t>Implementar políticas.</a:t>
            </a:r>
            <a:endParaRPr lang="es-ES" sz="2200" dirty="0"/>
          </a:p>
          <a:p>
            <a:pPr lvl="1" algn="just"/>
            <a:r>
              <a:rPr lang="es-419" sz="2200" dirty="0"/>
              <a:t>Presentar ejemplos.</a:t>
            </a:r>
            <a:endParaRPr lang="es-ES" sz="2200" dirty="0"/>
          </a:p>
          <a:p>
            <a:pPr lvl="1" algn="just"/>
            <a:r>
              <a:rPr lang="es-419" sz="2200" dirty="0"/>
              <a:t>Utilizar recursos.</a:t>
            </a:r>
            <a:endParaRPr lang="es-ES" sz="2200" dirty="0"/>
          </a:p>
          <a:p>
            <a:pPr lvl="1" algn="just"/>
            <a:r>
              <a:rPr lang="es-419" sz="2200" dirty="0"/>
              <a:t>Fomentar la solidaridad entre mujeres.</a:t>
            </a:r>
            <a:endParaRPr lang="es-ES" sz="2200" dirty="0"/>
          </a:p>
          <a:p>
            <a:pPr algn="just"/>
            <a:r>
              <a:rPr lang="es-419" sz="2200" dirty="0"/>
              <a:t>Es importante </a:t>
            </a:r>
            <a:r>
              <a:rPr lang="es-419" sz="2200" b="1" dirty="0"/>
              <a:t>involucrar a los hombres </a:t>
            </a:r>
            <a:r>
              <a:rPr lang="es-419" sz="2200" dirty="0"/>
              <a:t>en el tema de genero. </a:t>
            </a:r>
            <a:endParaRPr lang="es-ES" sz="2200" dirty="0"/>
          </a:p>
          <a:p>
            <a:pPr algn="just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91177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611"/>
            <a:ext cx="204698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3644875"/>
            <a:ext cx="6912768" cy="43219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419" sz="3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+mn-ea"/>
                <a:cs typeface="+mn-cs"/>
              </a:rPr>
              <a:t>¡GRACIAS POR SU ATENCIÓN!</a:t>
            </a:r>
          </a:p>
        </p:txBody>
      </p:sp>
    </p:spTree>
    <p:extLst>
      <p:ext uri="{BB962C8B-B14F-4D97-AF65-F5344CB8AC3E}">
        <p14:creationId xmlns:p14="http://schemas.microsoft.com/office/powerpoint/2010/main" val="93884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20094-955B-4708-A53C-948353D13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61E9F6-3A45-4A9E-AA67-F24192D5D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196752"/>
            <a:ext cx="4536504" cy="3835588"/>
          </a:xfrm>
        </p:spPr>
        <p:txBody>
          <a:bodyPr/>
          <a:lstStyle/>
          <a:p>
            <a:pPr marL="257175" lvl="1" indent="-257175" algn="just">
              <a:spcBef>
                <a:spcPts val="900"/>
              </a:spcBef>
              <a:buFontTx/>
              <a:buChar char="•"/>
            </a:pPr>
            <a:r>
              <a:rPr lang="es-ES" sz="2400" dirty="0"/>
              <a:t>El tema de género, no es un tema estrictamente de mujeres, sino es </a:t>
            </a:r>
            <a:r>
              <a:rPr lang="es-ES" sz="2400" b="1" dirty="0"/>
              <a:t>un tema de hombres y mujeres </a:t>
            </a:r>
            <a:r>
              <a:rPr lang="es-ES" sz="2400" dirty="0"/>
              <a:t>enfocada hacia la equidad entre ambos géneros</a:t>
            </a:r>
          </a:p>
          <a:p>
            <a:pPr marL="257175" lvl="1" indent="-257175" algn="just">
              <a:spcBef>
                <a:spcPts val="900"/>
              </a:spcBef>
              <a:buFontTx/>
              <a:buChar char="•"/>
            </a:pPr>
            <a:r>
              <a:rPr lang="es-419" sz="2400" dirty="0"/>
              <a:t>La mujer tiene que ponerse </a:t>
            </a:r>
            <a:r>
              <a:rPr lang="es-419" sz="2400" b="1" dirty="0"/>
              <a:t>objetivos</a:t>
            </a:r>
            <a:r>
              <a:rPr lang="es-419" sz="2400" dirty="0"/>
              <a:t> de vida y objetivos profesionales</a:t>
            </a:r>
            <a:endParaRPr lang="es-ES" sz="2400" dirty="0"/>
          </a:p>
          <a:p>
            <a:endParaRPr lang="es-419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9B58B81-E784-445E-A500-1BD093248B35}"/>
              </a:ext>
            </a:extLst>
          </p:cNvPr>
          <p:cNvSpPr/>
          <p:nvPr/>
        </p:nvSpPr>
        <p:spPr>
          <a:xfrm>
            <a:off x="251520" y="5157192"/>
            <a:ext cx="8640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0" kern="0" dirty="0">
                <a:solidFill>
                  <a:srgbClr val="000066"/>
                </a:solidFill>
                <a:latin typeface="Calibri" pitchFamily="34" charset="0"/>
              </a:rPr>
              <a:t>Lenin H. Balza, Ramon Espinosa, Tomas Serebrisky. (2016). ¿Luces encendidas? Necesidades de Energía para</a:t>
            </a:r>
          </a:p>
          <a:p>
            <a:r>
              <a:rPr lang="es-ES" sz="1400" b="0" kern="0" dirty="0">
                <a:solidFill>
                  <a:srgbClr val="000066"/>
                </a:solidFill>
                <a:latin typeface="Calibri" pitchFamily="34" charset="0"/>
              </a:rPr>
              <a:t>América Latina y el Caribe al 2040. Banco Interamericano de Desarrollo. Washington, EE.UU.</a:t>
            </a:r>
            <a:endParaRPr lang="es-419" sz="1400" b="0" kern="0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1026" name="Picture 2" descr="Resultado de imagen para igualdad de genero">
            <a:extLst>
              <a:ext uri="{FF2B5EF4-FFF2-40B4-BE49-F238E27FC236}">
                <a16:creationId xmlns:a16="http://schemas.microsoft.com/office/drawing/2014/main" id="{1A270717-CDB0-423F-A3C1-4A4BD3720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3123792" cy="197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35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C14CF8-1B8D-408E-8B56-D69D9F1C5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0D7183-F77F-42CD-BE75-9E5EB8FB4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1828798"/>
          </a:xfrm>
        </p:spPr>
        <p:txBody>
          <a:bodyPr/>
          <a:lstStyle/>
          <a:p>
            <a:pPr algn="just"/>
            <a:r>
              <a:rPr lang="es-ES" dirty="0"/>
              <a:t>En el sector energético de América Latina y el Caribe (LAC), particularmente el sector eléctrico, representa una importante </a:t>
            </a:r>
            <a:r>
              <a:rPr lang="es-ES" b="1" dirty="0"/>
              <a:t>fuente de empleos </a:t>
            </a:r>
            <a:r>
              <a:rPr lang="es-ES" dirty="0"/>
              <a:t>y de ingresos (LENIN)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En los países de América Latina y el Caribe, las mujeres representan </a:t>
            </a:r>
            <a:r>
              <a:rPr lang="es-ES" b="1" dirty="0"/>
              <a:t>menos del 20% </a:t>
            </a:r>
            <a:r>
              <a:rPr lang="es-ES" dirty="0"/>
              <a:t>del total de empleados del sector energético (un 9% del total son Directores Ejecutivos del sector, un 7% Directores y un 17% son Gerentes Senior(E&amp;Y).</a:t>
            </a:r>
          </a:p>
          <a:p>
            <a:endParaRPr lang="es-419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3AFABE3-0DBF-439E-AAB9-4FAE8FF9763B}"/>
              </a:ext>
            </a:extLst>
          </p:cNvPr>
          <p:cNvSpPr/>
          <p:nvPr/>
        </p:nvSpPr>
        <p:spPr>
          <a:xfrm>
            <a:off x="452378" y="5257797"/>
            <a:ext cx="86409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0" kern="0" dirty="0">
                <a:solidFill>
                  <a:srgbClr val="000066"/>
                </a:solidFill>
                <a:latin typeface="Calibri" pitchFamily="34" charset="0"/>
              </a:rPr>
              <a:t>Lenin H. Balza, Ramon Espinosa, Tomas Serebrisky. (2016). ¿Luces encendidas? Necesidades de Energía para</a:t>
            </a:r>
          </a:p>
          <a:p>
            <a:r>
              <a:rPr lang="es-ES" sz="1400" b="0" kern="0" dirty="0">
                <a:solidFill>
                  <a:srgbClr val="000066"/>
                </a:solidFill>
                <a:latin typeface="Calibri" pitchFamily="34" charset="0"/>
              </a:rPr>
              <a:t>América Latina y el Caribe al 2040. Banco Interamericano de Desarrollo. Washington, EE.UU.</a:t>
            </a:r>
          </a:p>
          <a:p>
            <a:r>
              <a:rPr lang="en-US" sz="1400" b="0" kern="0" dirty="0">
                <a:solidFill>
                  <a:srgbClr val="000066"/>
                </a:solidFill>
                <a:latin typeface="Calibri" pitchFamily="34" charset="0"/>
              </a:rPr>
              <a:t>Ernst and Young (2016). Women in Power and Utilities; Catalyst (2013)</a:t>
            </a:r>
            <a:endParaRPr lang="es-419" sz="1400" b="0" kern="0" dirty="0">
              <a:solidFill>
                <a:srgbClr val="000066"/>
              </a:solidFill>
              <a:latin typeface="Calibri" pitchFamily="34" charset="0"/>
            </a:endParaRPr>
          </a:p>
          <a:p>
            <a:endParaRPr lang="es-419" sz="1400" b="0" kern="0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50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50C558-D7C2-48C0-BD7A-EE9AC677C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9" y="115887"/>
            <a:ext cx="8820472" cy="895719"/>
          </a:xfrm>
          <a:solidFill>
            <a:schemeClr val="bg1"/>
          </a:solidFill>
        </p:spPr>
        <p:txBody>
          <a:bodyPr/>
          <a:lstStyle/>
          <a:p>
            <a:r>
              <a:rPr lang="es-ES" dirty="0"/>
              <a:t>Desglose geográfico de mujeres en roles estratégicos en las 200 empresas de servicios eléctricos en el mundo</a:t>
            </a:r>
            <a:endParaRPr lang="es-419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AFBBF15-B417-4413-BD5E-F642DF0A7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459770" cy="4460633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31E37086-14F2-49D4-A07D-ED7ED3087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5770522"/>
            <a:ext cx="5184576" cy="360040"/>
          </a:xfrm>
        </p:spPr>
        <p:txBody>
          <a:bodyPr/>
          <a:lstStyle/>
          <a:p>
            <a:pPr marL="0" indent="0">
              <a:buNone/>
            </a:pPr>
            <a:r>
              <a:rPr lang="es-419" sz="1400" dirty="0"/>
              <a:t>Fuente. </a:t>
            </a:r>
            <a:r>
              <a:rPr lang="en-US" sz="1400" dirty="0"/>
              <a:t>Women in Power and Utilities Index 2016</a:t>
            </a:r>
            <a:r>
              <a:rPr lang="es-419" sz="1400" dirty="0"/>
              <a:t> EY Global 2016</a:t>
            </a:r>
          </a:p>
        </p:txBody>
      </p:sp>
    </p:spTree>
    <p:extLst>
      <p:ext uri="{BB962C8B-B14F-4D97-AF65-F5344CB8AC3E}">
        <p14:creationId xmlns:p14="http://schemas.microsoft.com/office/powerpoint/2010/main" val="633291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0CF1F2-D376-4ADF-B685-E6C30411C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9" y="58056"/>
            <a:ext cx="8820472" cy="1002313"/>
          </a:xfrm>
          <a:solidFill>
            <a:schemeClr val="bg1"/>
          </a:solidFill>
        </p:spPr>
        <p:txBody>
          <a:bodyPr/>
          <a:lstStyle/>
          <a:p>
            <a:r>
              <a:rPr lang="es-ES" dirty="0"/>
              <a:t>América Latina y el Caribe es la única región que tiene más.</a:t>
            </a:r>
            <a:br>
              <a:rPr lang="es-ES" dirty="0"/>
            </a:br>
            <a:r>
              <a:rPr lang="es-ES" dirty="0"/>
              <a:t>mujeres en roles ejecutivos que de la junta no ejecutiva</a:t>
            </a:r>
            <a:endParaRPr lang="es-419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BE5801A-9EC7-4A2B-A1A0-C3B3240BBD9F}"/>
              </a:ext>
            </a:extLst>
          </p:cNvPr>
          <p:cNvGrpSpPr>
            <a:grpSpLocks/>
          </p:cNvGrpSpPr>
          <p:nvPr/>
        </p:nvGrpSpPr>
        <p:grpSpPr bwMode="auto">
          <a:xfrm>
            <a:off x="1763688" y="1340768"/>
            <a:ext cx="5796643" cy="4320480"/>
            <a:chOff x="0" y="0"/>
            <a:chExt cx="5547" cy="4037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538D7AD-3828-4614-8F51-94703AF38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5547" cy="4037"/>
            </a:xfrm>
            <a:custGeom>
              <a:avLst/>
              <a:gdLst>
                <a:gd name="T0" fmla="*/ 0 w 5547"/>
                <a:gd name="T1" fmla="*/ 4036 h 4037"/>
                <a:gd name="T2" fmla="*/ 5546 w 5547"/>
                <a:gd name="T3" fmla="*/ 4036 h 4037"/>
                <a:gd name="T4" fmla="*/ 5546 w 5547"/>
                <a:gd name="T5" fmla="*/ 4036 h 4037"/>
                <a:gd name="T6" fmla="*/ 5546 w 5547"/>
                <a:gd name="T7" fmla="*/ 0 h 4037"/>
                <a:gd name="T8" fmla="*/ 5546 w 5547"/>
                <a:gd name="T9" fmla="*/ 0 h 4037"/>
                <a:gd name="T10" fmla="*/ 0 w 5547"/>
                <a:gd name="T11" fmla="*/ 0 h 4037"/>
                <a:gd name="T12" fmla="*/ 0 w 5547"/>
                <a:gd name="T13" fmla="*/ 4036 h 4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7" h="4037">
                  <a:moveTo>
                    <a:pt x="0" y="4036"/>
                  </a:moveTo>
                  <a:lnTo>
                    <a:pt x="5546" y="4036"/>
                  </a:lnTo>
                  <a:lnTo>
                    <a:pt x="5546" y="4036"/>
                  </a:lnTo>
                  <a:lnTo>
                    <a:pt x="5546" y="0"/>
                  </a:lnTo>
                  <a:lnTo>
                    <a:pt x="5546" y="0"/>
                  </a:lnTo>
                  <a:lnTo>
                    <a:pt x="0" y="0"/>
                  </a:lnTo>
                  <a:lnTo>
                    <a:pt x="0" y="4036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A12784C-33F5-4B47-B0FE-FFE80F093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" y="2793"/>
              <a:ext cx="868" cy="20"/>
            </a:xfrm>
            <a:custGeom>
              <a:avLst/>
              <a:gdLst>
                <a:gd name="T0" fmla="*/ 0 w 868"/>
                <a:gd name="T1" fmla="*/ 0 h 20"/>
                <a:gd name="T2" fmla="*/ 867 w 868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8" h="20">
                  <a:moveTo>
                    <a:pt x="0" y="0"/>
                  </a:moveTo>
                  <a:lnTo>
                    <a:pt x="86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BF853DC-948D-4FAB-B9EB-82175037F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" y="2793"/>
              <a:ext cx="20" cy="20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8318D68-FA69-4B52-95E2-597D5D935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" y="2203"/>
              <a:ext cx="288" cy="20"/>
            </a:xfrm>
            <a:custGeom>
              <a:avLst/>
              <a:gdLst>
                <a:gd name="T0" fmla="*/ 0 w 288"/>
                <a:gd name="T1" fmla="*/ 0 h 20"/>
                <a:gd name="T2" fmla="*/ 287 w 288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8" h="20">
                  <a:moveTo>
                    <a:pt x="0" y="0"/>
                  </a:moveTo>
                  <a:lnTo>
                    <a:pt x="28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EF9CF64-3D93-4655-972B-E8D684FD6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" y="2203"/>
              <a:ext cx="20" cy="20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576D57AF-B543-4604-A470-72CF2F73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" y="1612"/>
              <a:ext cx="868" cy="20"/>
            </a:xfrm>
            <a:custGeom>
              <a:avLst/>
              <a:gdLst>
                <a:gd name="T0" fmla="*/ 0 w 868"/>
                <a:gd name="T1" fmla="*/ 0 h 20"/>
                <a:gd name="T2" fmla="*/ 867 w 868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8" h="20">
                  <a:moveTo>
                    <a:pt x="0" y="0"/>
                  </a:moveTo>
                  <a:lnTo>
                    <a:pt x="86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591610F0-2DF1-4D1A-BAB8-569669D9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" y="1612"/>
              <a:ext cx="20" cy="20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D7CA988D-4011-4657-B5C4-38B45DCA3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" y="1022"/>
              <a:ext cx="2002" cy="20"/>
            </a:xfrm>
            <a:custGeom>
              <a:avLst/>
              <a:gdLst>
                <a:gd name="T0" fmla="*/ 0 w 2002"/>
                <a:gd name="T1" fmla="*/ 0 h 20"/>
                <a:gd name="T2" fmla="*/ 2001 w 2002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02" h="20">
                  <a:moveTo>
                    <a:pt x="0" y="0"/>
                  </a:moveTo>
                  <a:lnTo>
                    <a:pt x="200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15D2DC66-FD87-4990-9A9C-F2AAC39CC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" y="1022"/>
              <a:ext cx="20" cy="20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82489CE0-003A-496E-A920-3AACE6BC7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" y="431"/>
              <a:ext cx="1163" cy="20"/>
            </a:xfrm>
            <a:custGeom>
              <a:avLst/>
              <a:gdLst>
                <a:gd name="T0" fmla="*/ 0 w 1163"/>
                <a:gd name="T1" fmla="*/ 0 h 20"/>
                <a:gd name="T2" fmla="*/ 1162 w 1163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63" h="20">
                  <a:moveTo>
                    <a:pt x="0" y="0"/>
                  </a:moveTo>
                  <a:lnTo>
                    <a:pt x="1162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6EAAC2A6-C20A-403F-A298-DC5B93E85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" y="431"/>
              <a:ext cx="20" cy="20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2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60033E0C-84B2-40B6-86A0-DF8562007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" y="247"/>
              <a:ext cx="369" cy="369"/>
            </a:xfrm>
            <a:custGeom>
              <a:avLst/>
              <a:gdLst>
                <a:gd name="T0" fmla="*/ 184 w 369"/>
                <a:gd name="T1" fmla="*/ 0 h 369"/>
                <a:gd name="T2" fmla="*/ 112 w 369"/>
                <a:gd name="T3" fmla="*/ 14 h 369"/>
                <a:gd name="T4" fmla="*/ 53 w 369"/>
                <a:gd name="T5" fmla="*/ 53 h 369"/>
                <a:gd name="T6" fmla="*/ 14 w 369"/>
                <a:gd name="T7" fmla="*/ 112 h 369"/>
                <a:gd name="T8" fmla="*/ 0 w 369"/>
                <a:gd name="T9" fmla="*/ 184 h 369"/>
                <a:gd name="T10" fmla="*/ 14 w 369"/>
                <a:gd name="T11" fmla="*/ 255 h 369"/>
                <a:gd name="T12" fmla="*/ 53 w 369"/>
                <a:gd name="T13" fmla="*/ 314 h 369"/>
                <a:gd name="T14" fmla="*/ 112 w 369"/>
                <a:gd name="T15" fmla="*/ 354 h 369"/>
                <a:gd name="T16" fmla="*/ 184 w 369"/>
                <a:gd name="T17" fmla="*/ 368 h 369"/>
                <a:gd name="T18" fmla="*/ 255 w 369"/>
                <a:gd name="T19" fmla="*/ 354 h 369"/>
                <a:gd name="T20" fmla="*/ 314 w 369"/>
                <a:gd name="T21" fmla="*/ 314 h 369"/>
                <a:gd name="T22" fmla="*/ 354 w 369"/>
                <a:gd name="T23" fmla="*/ 255 h 369"/>
                <a:gd name="T24" fmla="*/ 368 w 369"/>
                <a:gd name="T25" fmla="*/ 184 h 369"/>
                <a:gd name="T26" fmla="*/ 354 w 369"/>
                <a:gd name="T27" fmla="*/ 112 h 369"/>
                <a:gd name="T28" fmla="*/ 314 w 369"/>
                <a:gd name="T29" fmla="*/ 53 h 369"/>
                <a:gd name="T30" fmla="*/ 255 w 369"/>
                <a:gd name="T31" fmla="*/ 14 h 369"/>
                <a:gd name="T32" fmla="*/ 184 w 369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369">
                  <a:moveTo>
                    <a:pt x="184" y="0"/>
                  </a:moveTo>
                  <a:lnTo>
                    <a:pt x="112" y="14"/>
                  </a:lnTo>
                  <a:lnTo>
                    <a:pt x="53" y="53"/>
                  </a:lnTo>
                  <a:lnTo>
                    <a:pt x="14" y="112"/>
                  </a:lnTo>
                  <a:lnTo>
                    <a:pt x="0" y="184"/>
                  </a:lnTo>
                  <a:lnTo>
                    <a:pt x="14" y="255"/>
                  </a:lnTo>
                  <a:lnTo>
                    <a:pt x="53" y="314"/>
                  </a:lnTo>
                  <a:lnTo>
                    <a:pt x="112" y="354"/>
                  </a:lnTo>
                  <a:lnTo>
                    <a:pt x="184" y="368"/>
                  </a:lnTo>
                  <a:lnTo>
                    <a:pt x="255" y="354"/>
                  </a:lnTo>
                  <a:lnTo>
                    <a:pt x="314" y="314"/>
                  </a:lnTo>
                  <a:lnTo>
                    <a:pt x="354" y="255"/>
                  </a:lnTo>
                  <a:lnTo>
                    <a:pt x="368" y="184"/>
                  </a:lnTo>
                  <a:lnTo>
                    <a:pt x="354" y="112"/>
                  </a:lnTo>
                  <a:lnTo>
                    <a:pt x="314" y="53"/>
                  </a:lnTo>
                  <a:lnTo>
                    <a:pt x="255" y="14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CC96B019-C14D-4CFE-B1CE-5EAE8B9BB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3413"/>
              <a:ext cx="116" cy="116"/>
            </a:xfrm>
            <a:custGeom>
              <a:avLst/>
              <a:gdLst>
                <a:gd name="T0" fmla="*/ 0 w 116"/>
                <a:gd name="T1" fmla="*/ 115 h 116"/>
                <a:gd name="T2" fmla="*/ 115 w 116"/>
                <a:gd name="T3" fmla="*/ 115 h 116"/>
                <a:gd name="T4" fmla="*/ 115 w 116"/>
                <a:gd name="T5" fmla="*/ 0 h 116"/>
                <a:gd name="T6" fmla="*/ 0 w 116"/>
                <a:gd name="T7" fmla="*/ 0 h 116"/>
                <a:gd name="T8" fmla="*/ 0 w 116"/>
                <a:gd name="T9" fmla="*/ 1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0" y="115"/>
                  </a:moveTo>
                  <a:lnTo>
                    <a:pt x="115" y="115"/>
                  </a:lnTo>
                  <a:lnTo>
                    <a:pt x="115" y="0"/>
                  </a:lnTo>
                  <a:lnTo>
                    <a:pt x="0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  <p:pic>
          <p:nvPicPr>
            <p:cNvPr id="18" name="Picture 16">
              <a:extLst>
                <a:ext uri="{FF2B5EF4-FFF2-40B4-BE49-F238E27FC236}">
                  <a16:creationId xmlns:a16="http://schemas.microsoft.com/office/drawing/2014/main" id="{E725AA27-C007-44B8-9399-CE362FF3C0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275"/>
              <a:ext cx="170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7">
              <a:extLst>
                <a:ext uri="{FF2B5EF4-FFF2-40B4-BE49-F238E27FC236}">
                  <a16:creationId xmlns:a16="http://schemas.microsoft.com/office/drawing/2014/main" id="{7CBB39DF-36FC-447C-A977-D696CDA698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" y="1428"/>
              <a:ext cx="36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8">
              <a:extLst>
                <a:ext uri="{FF2B5EF4-FFF2-40B4-BE49-F238E27FC236}">
                  <a16:creationId xmlns:a16="http://schemas.microsoft.com/office/drawing/2014/main" id="{A9C73899-AE87-4D43-A883-22EC62591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865"/>
              <a:ext cx="84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9">
              <a:extLst>
                <a:ext uri="{FF2B5EF4-FFF2-40B4-BE49-F238E27FC236}">
                  <a16:creationId xmlns:a16="http://schemas.microsoft.com/office/drawing/2014/main" id="{1D4D5D0D-D7C3-42A9-939A-65212B2F17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" y="838"/>
              <a:ext cx="36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0">
              <a:extLst>
                <a:ext uri="{FF2B5EF4-FFF2-40B4-BE49-F238E27FC236}">
                  <a16:creationId xmlns:a16="http://schemas.microsoft.com/office/drawing/2014/main" id="{0A262633-5F28-441C-ADDC-99779D2B8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1456"/>
              <a:ext cx="198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1">
              <a:extLst>
                <a:ext uri="{FF2B5EF4-FFF2-40B4-BE49-F238E27FC236}">
                  <a16:creationId xmlns:a16="http://schemas.microsoft.com/office/drawing/2014/main" id="{B22CB5E9-D131-4EDF-B8BC-50B760E4B1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2046"/>
              <a:ext cx="256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2">
              <a:extLst>
                <a:ext uri="{FF2B5EF4-FFF2-40B4-BE49-F238E27FC236}">
                  <a16:creationId xmlns:a16="http://schemas.microsoft.com/office/drawing/2014/main" id="{A71DEC72-651F-4CF6-9C3F-AAF0FA3C3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2637"/>
              <a:ext cx="198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3">
              <a:extLst>
                <a:ext uri="{FF2B5EF4-FFF2-40B4-BE49-F238E27FC236}">
                  <a16:creationId xmlns:a16="http://schemas.microsoft.com/office/drawing/2014/main" id="{F46B69F7-B94C-4EF7-8552-8E1A8733B4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" y="2609"/>
              <a:ext cx="36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4">
              <a:extLst>
                <a:ext uri="{FF2B5EF4-FFF2-40B4-BE49-F238E27FC236}">
                  <a16:creationId xmlns:a16="http://schemas.microsoft.com/office/drawing/2014/main" id="{60B9C290-1BF7-4BE1-A41F-930EF8484D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" y="2019"/>
              <a:ext cx="36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5">
              <a:extLst>
                <a:ext uri="{FF2B5EF4-FFF2-40B4-BE49-F238E27FC236}">
                  <a16:creationId xmlns:a16="http://schemas.microsoft.com/office/drawing/2014/main" id="{ECF45755-3445-4473-991A-A9F3BD733F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" y="3650"/>
              <a:ext cx="12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607CEEFE-7511-4E08-9703-6D21175921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" y="242"/>
              <a:ext cx="84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indent="203835" eaLnBrk="0" hangingPunct="0">
                <a:lnSpc>
                  <a:spcPct val="105000"/>
                </a:lnSpc>
                <a:spcAft>
                  <a:spcPts val="0"/>
                </a:spcAft>
              </a:pPr>
              <a:r>
                <a:rPr lang="es-ES" sz="800" spc="-2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África/ </a:t>
              </a:r>
              <a:r>
                <a:rPr lang="es-ES" sz="800" spc="-2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Medio oriente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29" name="Text Box 27">
              <a:extLst>
                <a:ext uri="{FF2B5EF4-FFF2-40B4-BE49-F238E27FC236}">
                  <a16:creationId xmlns:a16="http://schemas.microsoft.com/office/drawing/2014/main" id="{E2C21F6A-40FB-4A9D-AAFF-0AEADD4E90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3" y="286"/>
              <a:ext cx="16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405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C6C6C6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1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0" name="Text Box 28">
              <a:extLst>
                <a:ext uri="{FF2B5EF4-FFF2-40B4-BE49-F238E27FC236}">
                  <a16:creationId xmlns:a16="http://schemas.microsoft.com/office/drawing/2014/main" id="{7B06C3EF-C777-4973-B077-D974D9A4DD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" y="932"/>
              <a:ext cx="863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955"/>
                </a:lnSpc>
                <a:spcBef>
                  <a:spcPts val="5"/>
                </a:spcBef>
                <a:spcAft>
                  <a:spcPts val="0"/>
                </a:spcAft>
              </a:pPr>
              <a:r>
                <a:rPr lang="es-ES" sz="800" spc="-25" dirty="0">
                  <a:solidFill>
                    <a:srgbClr val="706F6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Asia-Pacifico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1" name="Text Box 29">
              <a:extLst>
                <a:ext uri="{FF2B5EF4-FFF2-40B4-BE49-F238E27FC236}">
                  <a16:creationId xmlns:a16="http://schemas.microsoft.com/office/drawing/2014/main" id="{4FD753CA-E4EE-4EF9-9F60-7E3CF20574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3" y="876"/>
              <a:ext cx="16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405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C6C6C6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8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2" name="Text Box 30">
              <a:extLst>
                <a:ext uri="{FF2B5EF4-FFF2-40B4-BE49-F238E27FC236}">
                  <a16:creationId xmlns:a16="http://schemas.microsoft.com/office/drawing/2014/main" id="{91A4A728-FD1E-4E4A-A531-E6BBFC29A0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" y="1523"/>
              <a:ext cx="523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935"/>
                </a:lnSpc>
                <a:spcAft>
                  <a:spcPts val="0"/>
                </a:spcAft>
              </a:pPr>
              <a:r>
                <a:rPr lang="es-ES" sz="800" spc="-2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Europa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3" name="Text Box 31">
              <a:extLst>
                <a:ext uri="{FF2B5EF4-FFF2-40B4-BE49-F238E27FC236}">
                  <a16:creationId xmlns:a16="http://schemas.microsoft.com/office/drawing/2014/main" id="{34ECB27F-5B62-4194-8D24-A48E0E4DD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1" y="1481"/>
              <a:ext cx="30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405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C6C6C6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11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4" name="Text Box 32">
              <a:extLst>
                <a:ext uri="{FF2B5EF4-FFF2-40B4-BE49-F238E27FC236}">
                  <a16:creationId xmlns:a16="http://schemas.microsoft.com/office/drawing/2014/main" id="{5EAB1A9A-D272-480D-B720-F1AE1B657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" y="2014"/>
              <a:ext cx="132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935"/>
                </a:lnSpc>
                <a:spcAft>
                  <a:spcPts val="0"/>
                </a:spcAft>
              </a:pPr>
              <a:r>
                <a:rPr lang="es-ES" sz="800" spc="-2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América Latina y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marL="369570" eaLnBrk="0" hangingPunct="0">
                <a:spcBef>
                  <a:spcPts val="55"/>
                </a:spcBef>
                <a:spcAft>
                  <a:spcPts val="0"/>
                </a:spcAft>
              </a:pPr>
              <a:r>
                <a:rPr lang="es-ES" sz="800" spc="-2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Caribe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5" name="Text Box 33">
              <a:extLst>
                <a:ext uri="{FF2B5EF4-FFF2-40B4-BE49-F238E27FC236}">
                  <a16:creationId xmlns:a16="http://schemas.microsoft.com/office/drawing/2014/main" id="{4FF897CF-6486-42CD-AE8E-989270FB1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3" y="2057"/>
              <a:ext cx="16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405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C6C6C6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2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6" name="Text Box 34">
              <a:extLst>
                <a:ext uri="{FF2B5EF4-FFF2-40B4-BE49-F238E27FC236}">
                  <a16:creationId xmlns:a16="http://schemas.microsoft.com/office/drawing/2014/main" id="{7F29B647-6179-4109-8178-0A3BC5BC2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" y="2604"/>
              <a:ext cx="120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R="4445" indent="81915" eaLnBrk="0" hangingPunct="0">
                <a:lnSpc>
                  <a:spcPct val="105000"/>
                </a:lnSpc>
                <a:spcAft>
                  <a:spcPts val="0"/>
                </a:spcAft>
              </a:pPr>
              <a:r>
                <a:rPr lang="es-ES" sz="800" spc="-1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Norte América</a:t>
              </a:r>
              <a:r>
                <a:rPr lang="es-ES" sz="800" spc="-3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 </a:t>
              </a:r>
              <a:r>
                <a:rPr lang="es-ES" sz="800" spc="-1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(EE.UU. Y </a:t>
              </a:r>
              <a:r>
                <a:rPr lang="es-ES" sz="800" spc="-17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 </a:t>
              </a:r>
              <a:r>
                <a:rPr lang="es-ES" sz="800" spc="-25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Canadá)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7" name="Text Box 35">
              <a:extLst>
                <a:ext uri="{FF2B5EF4-FFF2-40B4-BE49-F238E27FC236}">
                  <a16:creationId xmlns:a16="http://schemas.microsoft.com/office/drawing/2014/main" id="{00544C44-7EF7-4E13-AD07-1C5ED6C672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3" y="2648"/>
              <a:ext cx="16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1405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C6C6C6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3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8" name="Text Box 36">
              <a:extLst>
                <a:ext uri="{FF2B5EF4-FFF2-40B4-BE49-F238E27FC236}">
                  <a16:creationId xmlns:a16="http://schemas.microsoft.com/office/drawing/2014/main" id="{82171A28-3777-4A57-8D36-4DB08B5C7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6" y="3373"/>
              <a:ext cx="3024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spcBef>
                  <a:spcPts val="5"/>
                </a:spcBef>
                <a:spcAft>
                  <a:spcPts val="0"/>
                </a:spcAft>
              </a:pPr>
              <a:r>
                <a:rPr lang="es-ES" sz="800" dirty="0">
                  <a:solidFill>
                    <a:srgbClr val="706F6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Mujeres en % del total de las juntas ejecutivas</a:t>
              </a:r>
            </a:p>
            <a:p>
              <a:pPr eaLnBrk="0" hangingPunct="0">
                <a:spcBef>
                  <a:spcPts val="5"/>
                </a:spcBef>
                <a:spcAft>
                  <a:spcPts val="0"/>
                </a:spcAft>
              </a:pPr>
              <a:endParaRPr lang="es-ES" sz="800" spc="-25" dirty="0">
                <a:solidFill>
                  <a:srgbClr val="706F6F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eaLnBrk="0" hangingPunct="0">
                <a:spcBef>
                  <a:spcPts val="5"/>
                </a:spcBef>
                <a:spcAft>
                  <a:spcPts val="0"/>
                </a:spcAft>
              </a:pPr>
              <a:r>
                <a:rPr lang="es-ES" sz="800" spc="-25" dirty="0">
                  <a:solidFill>
                    <a:srgbClr val="706F6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Numero absoluto de mujeres en la junta executiva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39" name="Text Box 37">
              <a:extLst>
                <a:ext uri="{FF2B5EF4-FFF2-40B4-BE49-F238E27FC236}">
                  <a16:creationId xmlns:a16="http://schemas.microsoft.com/office/drawing/2014/main" id="{214DD178-663A-45F3-AD15-A69C38432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3" y="2637"/>
              <a:ext cx="530" cy="314"/>
            </a:xfrm>
            <a:prstGeom prst="rect">
              <a:avLst/>
            </a:pr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74930" eaLnBrk="0" hangingPunct="0">
                <a:spcBef>
                  <a:spcPts val="80"/>
                </a:spcBef>
                <a:spcAft>
                  <a:spcPts val="0"/>
                </a:spcAft>
              </a:pPr>
              <a:r>
                <a:rPr lang="es-ES" sz="120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7%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40" name="Text Box 38">
              <a:extLst>
                <a:ext uri="{FF2B5EF4-FFF2-40B4-BE49-F238E27FC236}">
                  <a16:creationId xmlns:a16="http://schemas.microsoft.com/office/drawing/2014/main" id="{C62A3F18-DFEB-41C1-92FC-C0255F231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2" y="2046"/>
              <a:ext cx="530" cy="314"/>
            </a:xfrm>
            <a:prstGeom prst="rect">
              <a:avLst/>
            </a:pr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74930" eaLnBrk="0" hangingPunct="0">
                <a:spcBef>
                  <a:spcPts val="80"/>
                </a:spcBef>
                <a:spcAft>
                  <a:spcPts val="0"/>
                </a:spcAft>
              </a:pPr>
              <a:r>
                <a:rPr lang="es-ES" sz="120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9%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41" name="Text Box 39">
              <a:extLst>
                <a:ext uri="{FF2B5EF4-FFF2-40B4-BE49-F238E27FC236}">
                  <a16:creationId xmlns:a16="http://schemas.microsoft.com/office/drawing/2014/main" id="{15597D52-B2ED-4D35-BD8B-7BD1021CD4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3" y="1456"/>
              <a:ext cx="530" cy="314"/>
            </a:xfrm>
            <a:prstGeom prst="rect">
              <a:avLst/>
            </a:pr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74930" eaLnBrk="0" hangingPunct="0">
                <a:spcBef>
                  <a:spcPts val="80"/>
                </a:spcBef>
                <a:spcAft>
                  <a:spcPts val="0"/>
                </a:spcAft>
              </a:pPr>
              <a:r>
                <a:rPr lang="es-ES" sz="120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7%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42" name="Text Box 40">
              <a:extLst>
                <a:ext uri="{FF2B5EF4-FFF2-40B4-BE49-F238E27FC236}">
                  <a16:creationId xmlns:a16="http://schemas.microsoft.com/office/drawing/2014/main" id="{16C4B1E5-139D-4A89-A53E-6D88A520A2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8" y="865"/>
              <a:ext cx="530" cy="314"/>
            </a:xfrm>
            <a:prstGeom prst="rect">
              <a:avLst/>
            </a:pr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74930" eaLnBrk="0" hangingPunct="0">
                <a:spcBef>
                  <a:spcPts val="80"/>
                </a:spcBef>
                <a:spcAft>
                  <a:spcPts val="0"/>
                </a:spcAft>
              </a:pPr>
              <a:r>
                <a:rPr lang="es-ES" sz="120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3%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43" name="Text Box 41">
              <a:extLst>
                <a:ext uri="{FF2B5EF4-FFF2-40B4-BE49-F238E27FC236}">
                  <a16:creationId xmlns:a16="http://schemas.microsoft.com/office/drawing/2014/main" id="{82A5B564-DBC4-4263-BB53-F3B3D24E97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7" y="275"/>
              <a:ext cx="530" cy="314"/>
            </a:xfrm>
            <a:prstGeom prst="rect">
              <a:avLst/>
            </a:pr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74930" eaLnBrk="0" hangingPunct="0">
                <a:spcBef>
                  <a:spcPts val="80"/>
                </a:spcBef>
                <a:spcAft>
                  <a:spcPts val="0"/>
                </a:spcAft>
              </a:pPr>
              <a:r>
                <a:rPr lang="es-ES" sz="1200" dirty="0">
                  <a:solidFill>
                    <a:srgbClr val="706F6F"/>
                  </a:solidFill>
                  <a:effectLst/>
                  <a:latin typeface="Lucida Sans" panose="020B0602030504020204" pitchFamily="34" charset="0"/>
                  <a:ea typeface="Calibri" panose="020F0502020204030204" pitchFamily="34" charset="0"/>
                  <a:cs typeface="Lucida Sans" panose="020B0602030504020204" pitchFamily="34" charset="0"/>
                </a:rPr>
                <a:t>6%</a:t>
              </a:r>
              <a:endParaRPr lang="es-E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sp>
        <p:nvSpPr>
          <p:cNvPr id="44" name="Marcador de contenido 2">
            <a:extLst>
              <a:ext uri="{FF2B5EF4-FFF2-40B4-BE49-F238E27FC236}">
                <a16:creationId xmlns:a16="http://schemas.microsoft.com/office/drawing/2014/main" id="{E56B5FF6-4D64-462A-92DC-B686C4F87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739626"/>
            <a:ext cx="5184576" cy="360040"/>
          </a:xfrm>
        </p:spPr>
        <p:txBody>
          <a:bodyPr/>
          <a:lstStyle/>
          <a:p>
            <a:pPr marL="0" indent="0">
              <a:buNone/>
            </a:pPr>
            <a:r>
              <a:rPr lang="es-419" sz="1400" dirty="0"/>
              <a:t>Fuente. </a:t>
            </a:r>
            <a:r>
              <a:rPr lang="en-US" sz="1400" dirty="0"/>
              <a:t>Women in Power and Utilities Index 2016</a:t>
            </a:r>
            <a:r>
              <a:rPr lang="es-419" sz="1400" dirty="0"/>
              <a:t> EY Global 2016</a:t>
            </a:r>
          </a:p>
        </p:txBody>
      </p:sp>
    </p:spTree>
    <p:extLst>
      <p:ext uri="{BB962C8B-B14F-4D97-AF65-F5344CB8AC3E}">
        <p14:creationId xmlns:p14="http://schemas.microsoft.com/office/powerpoint/2010/main" val="4117496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71954-0BF8-483E-BDFD-2BE82E14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0"/>
            <a:ext cx="6768752" cy="1124744"/>
          </a:xfrm>
          <a:solidFill>
            <a:schemeClr val="bg1"/>
          </a:solidFill>
        </p:spPr>
        <p:txBody>
          <a:bodyPr/>
          <a:lstStyle/>
          <a:p>
            <a:r>
              <a:rPr lang="es-419" sz="3200" dirty="0"/>
              <a:t>¿Porque incluir a la mujer en el sector?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8C2B2D-6BA9-4EE1-8885-0AD2F0A1D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0768"/>
            <a:ext cx="5688632" cy="3888431"/>
          </a:xfrm>
        </p:spPr>
        <p:txBody>
          <a:bodyPr/>
          <a:lstStyle/>
          <a:p>
            <a:pPr algn="just">
              <a:spcBef>
                <a:spcPts val="1200"/>
              </a:spcBef>
            </a:pPr>
            <a:r>
              <a:rPr lang="es-419" sz="2300" dirty="0">
                <a:cs typeface="Calibri" panose="020F0502020204030204" pitchFamily="34" charset="0"/>
              </a:rPr>
              <a:t>Es un </a:t>
            </a:r>
            <a:r>
              <a:rPr lang="es-419" sz="2300" b="1" dirty="0">
                <a:cs typeface="Calibri" panose="020F0502020204030204" pitchFamily="34" charset="0"/>
              </a:rPr>
              <a:t>derecho humano </a:t>
            </a:r>
            <a:r>
              <a:rPr lang="es-419" sz="2300" dirty="0">
                <a:cs typeface="Calibri" panose="020F0502020204030204" pitchFamily="34" charset="0"/>
              </a:rPr>
              <a:t>(no discriminación).</a:t>
            </a:r>
          </a:p>
          <a:p>
            <a:pPr algn="just">
              <a:spcBef>
                <a:spcPts val="1200"/>
              </a:spcBef>
            </a:pPr>
            <a:r>
              <a:rPr lang="es-419" sz="2300" dirty="0">
                <a:cs typeface="Calibri" panose="020F0502020204030204" pitchFamily="34" charset="0"/>
              </a:rPr>
              <a:t>Existe un numero creciente de </a:t>
            </a:r>
            <a:r>
              <a:rPr lang="es-419" sz="2300" b="1" dirty="0">
                <a:cs typeface="Calibri" panose="020F0502020204030204" pitchFamily="34" charset="0"/>
              </a:rPr>
              <a:t>mujeres responsable</a:t>
            </a:r>
            <a:r>
              <a:rPr lang="es-419" sz="2300" dirty="0">
                <a:cs typeface="Calibri" panose="020F0502020204030204" pitchFamily="34" charset="0"/>
              </a:rPr>
              <a:t> de los ingresos para su familia.</a:t>
            </a:r>
            <a:endParaRPr lang="es-ES" sz="2300" dirty="0"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es-ES" sz="2300" dirty="0">
                <a:cs typeface="Calibri" panose="020F0502020204030204" pitchFamily="34" charset="0"/>
              </a:rPr>
              <a:t>Una mayor igualdad de género puede </a:t>
            </a:r>
            <a:r>
              <a:rPr lang="es-ES" sz="2300" b="1" dirty="0">
                <a:cs typeface="Calibri" panose="020F0502020204030204" pitchFamily="34" charset="0"/>
              </a:rPr>
              <a:t>incrementar la productividad </a:t>
            </a:r>
            <a:r>
              <a:rPr lang="es-ES" sz="2300" dirty="0">
                <a:cs typeface="Calibri" panose="020F0502020204030204" pitchFamily="34" charset="0"/>
              </a:rPr>
              <a:t>de una empresa, hace que las tomas de decisiones de las instituciones sean más representativas de la sociedad y se mejora los resultados de desarrollo para la próxima generación (WB)</a:t>
            </a:r>
            <a:endParaRPr lang="es-ES" sz="2300" baseline="30000" dirty="0">
              <a:cs typeface="Calibri" panose="020F0502020204030204" pitchFamily="34" charset="0"/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B55C26AC-5F8B-49E6-97C8-9C94A7A39080}"/>
              </a:ext>
            </a:extLst>
          </p:cNvPr>
          <p:cNvSpPr txBox="1">
            <a:spLocks/>
          </p:cNvSpPr>
          <p:nvPr/>
        </p:nvSpPr>
        <p:spPr>
          <a:xfrm>
            <a:off x="459087" y="5373216"/>
            <a:ext cx="8820472" cy="838200"/>
          </a:xfrm>
          <a:prstGeom prst="rect">
            <a:avLst/>
          </a:prstGeom>
        </p:spPr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66"/>
                </a:solidFill>
                <a:latin typeface="Calibri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rgbClr val="000066"/>
                </a:solidFill>
                <a:latin typeface="Calibri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66"/>
                </a:solidFill>
                <a:latin typeface="Calibri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000066"/>
                </a:solidFill>
                <a:latin typeface="Calibri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Calibri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200" b="0" kern="0" dirty="0"/>
              <a:t>World Bank (2018). Energy Sector Management Assistance Program. GETTING TO GENDER EQUALITY IN ENERGY INFRASTRUCTURE; Lessons from Electricity Generation, Transmission, and Distribution Projects. Technical Report 01/18. Washington EE.UU</a:t>
            </a:r>
          </a:p>
          <a:p>
            <a:pPr marL="0" indent="0">
              <a:buFontTx/>
              <a:buNone/>
            </a:pPr>
            <a:r>
              <a:rPr lang="en-US" sz="1200" b="0" kern="0" dirty="0"/>
              <a:t>Hunt, Vivian et al. (2014). Diversity Matters McKinsey &amp; Company. </a:t>
            </a:r>
            <a:r>
              <a:rPr lang="es-419" sz="1200" b="0" kern="0" dirty="0"/>
              <a:t>Reino</a:t>
            </a:r>
            <a:r>
              <a:rPr lang="en-US" sz="1200" b="0" kern="0" dirty="0"/>
              <a:t> Unido.</a:t>
            </a:r>
          </a:p>
          <a:p>
            <a:pPr marL="0" indent="0">
              <a:buFontTx/>
              <a:buNone/>
            </a:pPr>
            <a:endParaRPr lang="es-419" sz="1400" b="0" kern="0" dirty="0"/>
          </a:p>
        </p:txBody>
      </p:sp>
      <p:pic>
        <p:nvPicPr>
          <p:cNvPr id="2050" name="Picture 2" descr="Resultado de imagen para MUJER NIÑO">
            <a:extLst>
              <a:ext uri="{FF2B5EF4-FFF2-40B4-BE49-F238E27FC236}">
                <a16:creationId xmlns:a16="http://schemas.microsoft.com/office/drawing/2014/main" id="{29E42EAC-6AF7-4656-845D-413425D6FB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7"/>
          <a:stretch/>
        </p:blipFill>
        <p:spPr bwMode="auto">
          <a:xfrm>
            <a:off x="6012160" y="1611076"/>
            <a:ext cx="2880320" cy="208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72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544C2B-F4C9-42DB-9E84-B710FC29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B80D28-9280-41E0-B73F-B11E6BFC0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7462"/>
            <a:ext cx="8229600" cy="4525963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s-ES" b="1" dirty="0">
                <a:cs typeface="Calibri" panose="020F0502020204030204" pitchFamily="34" charset="0"/>
              </a:rPr>
              <a:t>Una diversidad de género </a:t>
            </a:r>
            <a:r>
              <a:rPr lang="es-ES" dirty="0">
                <a:cs typeface="Calibri" panose="020F0502020204030204" pitchFamily="34" charset="0"/>
              </a:rPr>
              <a:t>en una empresa: </a:t>
            </a:r>
          </a:p>
          <a:p>
            <a:pPr marL="623888" lvl="1" indent="-280988" algn="just"/>
            <a:r>
              <a:rPr lang="es-ES" sz="2400" dirty="0">
                <a:cs typeface="Calibri" panose="020F0502020204030204" pitchFamily="34" charset="0"/>
              </a:rPr>
              <a:t>Mejora la orientación a los clientes, promueve un mayor nivel de satisfacción en los empleados.</a:t>
            </a:r>
          </a:p>
          <a:p>
            <a:pPr marL="623888" lvl="1" indent="-280988" algn="just"/>
            <a:r>
              <a:rPr lang="es-ES" sz="2400" dirty="0">
                <a:cs typeface="Calibri" panose="020F0502020204030204" pitchFamily="34" charset="0"/>
              </a:rPr>
              <a:t>Reduce los conflictos entre grupos mejorando la colaboración y la lealtad.</a:t>
            </a:r>
          </a:p>
          <a:p>
            <a:pPr marL="623888" lvl="1" indent="-280988" algn="just"/>
            <a:r>
              <a:rPr lang="es-ES" sz="2400" dirty="0">
                <a:cs typeface="Calibri" panose="020F0502020204030204" pitchFamily="34" charset="0"/>
              </a:rPr>
              <a:t>Promueve la creatividad e innovación a través de una diversidad de enfoques, de perspectivas y de ideas en la resolución de problemas (HUNT).</a:t>
            </a:r>
          </a:p>
          <a:p>
            <a:pPr marL="623888" lvl="1" indent="-280988" algn="just"/>
            <a:r>
              <a:rPr lang="es-ES" sz="2400" dirty="0">
                <a:cs typeface="Calibri" panose="020F0502020204030204" pitchFamily="34" charset="0"/>
              </a:rPr>
              <a:t>Ofrece una representación real de la sociedad, de sus necesidades y de sus intereses.</a:t>
            </a:r>
          </a:p>
          <a:p>
            <a:endParaRPr lang="es-419" dirty="0">
              <a:cs typeface="Calibri" panose="020F0502020204030204" pitchFamily="34" charset="0"/>
            </a:endParaRPr>
          </a:p>
          <a:p>
            <a:endParaRPr lang="es-419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2BB4091-289F-4095-9A1C-56521C565F65}"/>
              </a:ext>
            </a:extLst>
          </p:cNvPr>
          <p:cNvSpPr txBox="1">
            <a:spLocks/>
          </p:cNvSpPr>
          <p:nvPr/>
        </p:nvSpPr>
        <p:spPr>
          <a:xfrm>
            <a:off x="263239" y="5753425"/>
            <a:ext cx="8820472" cy="360040"/>
          </a:xfrm>
          <a:prstGeom prst="rect">
            <a:avLst/>
          </a:prstGeom>
        </p:spPr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66"/>
                </a:solidFill>
                <a:latin typeface="Calibri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rgbClr val="000066"/>
                </a:solidFill>
                <a:latin typeface="Calibri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66"/>
                </a:solidFill>
                <a:latin typeface="Calibri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000066"/>
                </a:solidFill>
                <a:latin typeface="Calibri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Calibri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200" b="0" kern="0" dirty="0"/>
              <a:t>Hunt, Vivian et al. (2014). Diversity Matters McKinsey &amp; Company. Reino Unido.</a:t>
            </a:r>
          </a:p>
          <a:p>
            <a:pPr marL="0" indent="0">
              <a:buFontTx/>
              <a:buNone/>
            </a:pPr>
            <a:endParaRPr lang="es-419" sz="1400" b="0" kern="0" dirty="0"/>
          </a:p>
        </p:txBody>
      </p:sp>
    </p:spTree>
    <p:extLst>
      <p:ext uri="{BB962C8B-B14F-4D97-AF65-F5344CB8AC3E}">
        <p14:creationId xmlns:p14="http://schemas.microsoft.com/office/powerpoint/2010/main" val="213543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8330" y="0"/>
            <a:ext cx="7552658" cy="1114103"/>
          </a:xfrm>
          <a:solidFill>
            <a:schemeClr val="bg1"/>
          </a:solidFill>
        </p:spPr>
        <p:txBody>
          <a:bodyPr/>
          <a:lstStyle/>
          <a:p>
            <a:r>
              <a:rPr lang="es-ES" sz="32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Mujeres en puestos de liderazgo en Energía</a:t>
            </a:r>
            <a:endParaRPr lang="es-ES" sz="3200" dirty="0">
              <a:cs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765" y="1340768"/>
            <a:ext cx="6066419" cy="3888432"/>
          </a:xfrm>
        </p:spPr>
        <p:txBody>
          <a:bodyPr/>
          <a:lstStyle/>
          <a:p>
            <a:r>
              <a:rPr lang="es-ES" sz="2700" dirty="0"/>
              <a:t>Es un </a:t>
            </a:r>
            <a:r>
              <a:rPr lang="es-ES" sz="2700" b="1" dirty="0"/>
              <a:t>tema de negocio</a:t>
            </a:r>
            <a:r>
              <a:rPr lang="es-ES" sz="2700" dirty="0"/>
              <a:t>, no de feminidad.</a:t>
            </a:r>
          </a:p>
          <a:p>
            <a:r>
              <a:rPr lang="es-ES" sz="2700" dirty="0"/>
              <a:t>Es una </a:t>
            </a:r>
            <a:r>
              <a:rPr lang="es-ES" sz="2700" b="1" dirty="0"/>
              <a:t>demonstración de competencias</a:t>
            </a:r>
            <a:r>
              <a:rPr lang="es-ES" sz="2700" dirty="0"/>
              <a:t>, de habilidades.</a:t>
            </a:r>
          </a:p>
          <a:p>
            <a:pPr>
              <a:spcAft>
                <a:spcPts val="1200"/>
              </a:spcAft>
            </a:pPr>
            <a:r>
              <a:rPr lang="es-419" dirty="0"/>
              <a:t>Calidades necesarias</a:t>
            </a:r>
            <a:r>
              <a:rPr lang="es-419" baseline="30000" dirty="0"/>
              <a:t>1</a:t>
            </a:r>
            <a:r>
              <a:rPr lang="es-419" dirty="0"/>
              <a:t>: </a:t>
            </a:r>
            <a:endParaRPr lang="es-ES" dirty="0"/>
          </a:p>
          <a:p>
            <a:pPr lvl="1"/>
            <a:r>
              <a:rPr lang="es-419" dirty="0"/>
              <a:t>Respetar los varios puntos de vista.</a:t>
            </a:r>
            <a:endParaRPr lang="es-ES" dirty="0"/>
          </a:p>
          <a:p>
            <a:pPr lvl="1"/>
            <a:r>
              <a:rPr lang="es-419" dirty="0"/>
              <a:t>Ser humilde.</a:t>
            </a:r>
            <a:endParaRPr lang="es-ES" dirty="0"/>
          </a:p>
          <a:p>
            <a:pPr lvl="1"/>
            <a:r>
              <a:rPr lang="es-419" dirty="0"/>
              <a:t>Respetar a los demás para ser respetada.</a:t>
            </a:r>
            <a:endParaRPr lang="es-ES" dirty="0"/>
          </a:p>
          <a:p>
            <a:pPr lvl="1"/>
            <a:r>
              <a:rPr lang="es-419" dirty="0"/>
              <a:t>Ganar la confianza de sus colegas poco a poco.</a:t>
            </a:r>
          </a:p>
          <a:p>
            <a:pPr lvl="1"/>
            <a:endParaRPr lang="es-419" dirty="0"/>
          </a:p>
          <a:p>
            <a:pPr marL="342900" lvl="1" indent="0">
              <a:buNone/>
            </a:pPr>
            <a:endParaRPr lang="es-ES" dirty="0"/>
          </a:p>
          <a:p>
            <a:endParaRPr lang="es-ES" sz="2700" dirty="0"/>
          </a:p>
          <a:p>
            <a:endParaRPr lang="es-ES" sz="27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F6D3295-9183-4E23-A221-197FC90CACE2}"/>
              </a:ext>
            </a:extLst>
          </p:cNvPr>
          <p:cNvSpPr txBox="1">
            <a:spLocks/>
          </p:cNvSpPr>
          <p:nvPr/>
        </p:nvSpPr>
        <p:spPr>
          <a:xfrm>
            <a:off x="395536" y="5733256"/>
            <a:ext cx="7344816" cy="360040"/>
          </a:xfrm>
          <a:prstGeom prst="rect">
            <a:avLst/>
          </a:prstGeom>
        </p:spPr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66"/>
                </a:solidFill>
                <a:latin typeface="Calibri" pitchFamily="34" charset="0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rgbClr val="000066"/>
                </a:solidFill>
                <a:latin typeface="Calibri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0066"/>
                </a:solidFill>
                <a:latin typeface="Calibri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000066"/>
                </a:solidFill>
                <a:latin typeface="Calibri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Calibri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s-ES" sz="1200" b="0" kern="0" dirty="0"/>
              <a:t>1 JACQUELINE </a:t>
            </a:r>
            <a:r>
              <a:rPr lang="es-ES" sz="1200" b="0" kern="0" dirty="0" err="1"/>
              <a:t>MONGRUT</a:t>
            </a:r>
            <a:r>
              <a:rPr lang="es-ES" sz="1200" b="0" kern="0" dirty="0"/>
              <a:t>, Directora y Única mujer en Hidro Quebec, Canadá</a:t>
            </a:r>
          </a:p>
          <a:p>
            <a:pPr marL="0" indent="0">
              <a:buFontTx/>
              <a:buNone/>
            </a:pPr>
            <a:endParaRPr lang="es-419" sz="1400" b="0" kern="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A5AA5F-1E56-4590-BD26-E42078D94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060848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0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Solarschule_12_06_27">
  <a:themeElements>
    <a:clrScheme name="DGS_Thueringen_Vortragsvorlag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GS_Thueringen_Vortrag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GS_Thueringen_Vortragsvorlag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S_Thueringen_Vortragsvorlag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S_Thueringen_Vortragsvorlag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S_Thueringen_Vortragsvorlag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S_Thueringen_Vortragsvorlag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S_Thueringen_Vortragsvorlag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S_Thueringen_Vortragsvorlag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GS_Thueringen_Vortragsvorlage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4255</TotalTime>
  <Words>1741</Words>
  <Application>Microsoft Office PowerPoint</Application>
  <PresentationFormat>Presentación en pantalla (4:3)</PresentationFormat>
  <Paragraphs>151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Lucida Sans</vt:lpstr>
      <vt:lpstr>Times New Roman</vt:lpstr>
      <vt:lpstr>Solarschule_12_06_27</vt:lpstr>
      <vt:lpstr>Presentación de PowerPoint</vt:lpstr>
      <vt:lpstr>Antecedentes</vt:lpstr>
      <vt:lpstr>Presentación de PowerPoint</vt:lpstr>
      <vt:lpstr>Presentación de PowerPoint</vt:lpstr>
      <vt:lpstr>Desglose geográfico de mujeres en roles estratégicos en las 200 empresas de servicios eléctricos en el mundo</vt:lpstr>
      <vt:lpstr>América Latina y el Caribe es la única región que tiene más. mujeres en roles ejecutivos que de la junta no ejecutiva</vt:lpstr>
      <vt:lpstr>¿Porque incluir a la mujer en el sector?</vt:lpstr>
      <vt:lpstr>Presentación de PowerPoint</vt:lpstr>
      <vt:lpstr>Mujeres en puestos de liderazgo en Energía</vt:lpstr>
      <vt:lpstr>Mujeres en el Gobierno </vt:lpstr>
      <vt:lpstr>Barreras</vt:lpstr>
      <vt:lpstr>Barreras (2)</vt:lpstr>
      <vt:lpstr>Necesidad de capacitación</vt:lpstr>
      <vt:lpstr>Contratación</vt:lpstr>
      <vt:lpstr>Presentación de PowerPoint</vt:lpstr>
      <vt:lpstr>Una solución: el Mentoring</vt:lpstr>
      <vt:lpstr>Acciones necesarias para asegurar una equidad de genero</vt:lpstr>
      <vt:lpstr>Acciones (2)</vt:lpstr>
      <vt:lpstr>Presentación de PowerPoint</vt:lpstr>
      <vt:lpstr>Acciones (3)</vt:lpstr>
      <vt:lpstr>Comportamiento de igualdad</vt:lpstr>
      <vt:lpstr>Programas de certificación en Equidad de Genero</vt:lpstr>
      <vt:lpstr>Conclusiones</vt:lpstr>
      <vt:lpstr>¡GRACIAS POR SU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Antje</dc:creator>
  <cp:lastModifiedBy>Johanne Hanko</cp:lastModifiedBy>
  <cp:revision>610</cp:revision>
  <cp:lastPrinted>2017-05-18T15:06:36Z</cp:lastPrinted>
  <dcterms:created xsi:type="dcterms:W3CDTF">2013-04-22T06:18:47Z</dcterms:created>
  <dcterms:modified xsi:type="dcterms:W3CDTF">2018-12-07T03:38:33Z</dcterms:modified>
</cp:coreProperties>
</file>